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4"/>
  </p:notesMasterIdLst>
  <p:sldIdLst>
    <p:sldId id="256" r:id="rId2"/>
    <p:sldId id="257" r:id="rId3"/>
    <p:sldId id="258" r:id="rId4"/>
    <p:sldId id="301" r:id="rId5"/>
    <p:sldId id="302" r:id="rId6"/>
    <p:sldId id="303" r:id="rId7"/>
    <p:sldId id="304" r:id="rId8"/>
    <p:sldId id="305" r:id="rId9"/>
    <p:sldId id="306" r:id="rId10"/>
    <p:sldId id="307" r:id="rId11"/>
    <p:sldId id="308" r:id="rId12"/>
    <p:sldId id="309" r:id="rId13"/>
    <p:sldId id="310" r:id="rId14"/>
    <p:sldId id="311" r:id="rId15"/>
    <p:sldId id="312" r:id="rId16"/>
    <p:sldId id="313" r:id="rId17"/>
    <p:sldId id="314" r:id="rId18"/>
    <p:sldId id="315" r:id="rId19"/>
    <p:sldId id="316" r:id="rId20"/>
    <p:sldId id="317" r:id="rId21"/>
    <p:sldId id="318" r:id="rId22"/>
    <p:sldId id="319" r:id="rId23"/>
    <p:sldId id="320" r:id="rId24"/>
    <p:sldId id="321" r:id="rId25"/>
    <p:sldId id="322" r:id="rId26"/>
    <p:sldId id="323" r:id="rId27"/>
    <p:sldId id="324" r:id="rId28"/>
    <p:sldId id="325" r:id="rId29"/>
    <p:sldId id="326" r:id="rId30"/>
    <p:sldId id="327" r:id="rId31"/>
    <p:sldId id="328" r:id="rId32"/>
    <p:sldId id="329" r:id="rId33"/>
    <p:sldId id="330" r:id="rId34"/>
    <p:sldId id="331" r:id="rId35"/>
    <p:sldId id="332" r:id="rId36"/>
    <p:sldId id="333" r:id="rId37"/>
    <p:sldId id="334" r:id="rId38"/>
    <p:sldId id="335" r:id="rId39"/>
    <p:sldId id="336" r:id="rId40"/>
    <p:sldId id="337" r:id="rId41"/>
    <p:sldId id="338" r:id="rId42"/>
    <p:sldId id="300" r:id="rId43"/>
  </p:sldIdLst>
  <p:sldSz cx="12192000" cy="6858000"/>
  <p:notesSz cx="6858000" cy="9144000"/>
  <p:embeddedFontLst>
    <p:embeddedFont>
      <p:font typeface="Calibri" panose="020F0502020204030204" pitchFamily="34" charset="0"/>
      <p:regular r:id="rId45"/>
      <p:bold r:id="rId46"/>
      <p:italic r:id="rId47"/>
      <p:boldItalic r:id="rId48"/>
    </p:embeddedFont>
    <p:embeddedFont>
      <p:font typeface="Roboto" panose="02000000000000000000" pitchFamily="2" charset="0"/>
      <p:regular r:id="rId49"/>
      <p:bold r:id="rId50"/>
      <p:italic r:id="rId51"/>
      <p:boldItalic r:id="rId52"/>
    </p:embeddedFont>
    <p:embeddedFont>
      <p:font typeface="Roboto Medium" panose="02000000000000000000" pitchFamily="2" charset="0"/>
      <p:regular r:id="rId53"/>
      <p:italic r:id="rId54"/>
    </p:embeddedFont>
    <p:embeddedFont>
      <p:font typeface="Roboto Thin" panose="02000000000000000000" pitchFamily="2" charset="0"/>
      <p:regular r:id="rId55"/>
      <p: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7" roundtripDataSignature="AMtx7mhTXs602JtvrbNN7ksSOmWM4ODgS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2AC090-2E0D-45B6-9378-2DFDCA5690FD}">
  <a:tblStyle styleId="{9B2AC090-2E0D-45B6-9378-2DFDCA5690F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859"/>
    <p:restoredTop sz="94694"/>
  </p:normalViewPr>
  <p:slideViewPr>
    <p:cSldViewPr snapToGrid="0">
      <p:cViewPr varScale="1">
        <p:scale>
          <a:sx n="78" d="100"/>
          <a:sy n="78" d="100"/>
        </p:scale>
        <p:origin x="336"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font" Target="fonts/font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customschemas.google.com/relationships/presentationmetadata" Target="meta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dirty="0"/>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lvl1pPr>
              <a:defRPr b="0" i="0">
                <a:latin typeface="Arial" panose="020B0604020202020204" pitchFamily="34" charset="0"/>
                <a:cs typeface="Arial" panose="020B0604020202020204" pitchFamily="34" charset="0"/>
              </a:defRPr>
            </a:lvl1pPr>
          </a:lstStyle>
          <a:p>
            <a:pPr algn="r"/>
            <a:fld id="{00000000-1234-1234-1234-123412341234}" type="slidenum">
              <a:rPr lang="en-US" sz="1200" smtClean="0">
                <a:solidFill>
                  <a:schemeClr val="dk1"/>
                </a:solidFill>
                <a:ea typeface="Calibri"/>
                <a:sym typeface="Calibri"/>
              </a:rPr>
              <a:pPr algn="r"/>
              <a:t>‹#›</a:t>
            </a:fld>
            <a:endParaRPr lang="en-US" sz="1200" dirty="0">
              <a:solidFill>
                <a:schemeClr val="dk1"/>
              </a:solidFill>
              <a:ea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15" name="Google Shape;31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57497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3410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703923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9909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29712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5014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91237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39677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99733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227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25" name="Google Shape;32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80957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73769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95659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944113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0305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544666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970677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23986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58642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336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49458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846058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04626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843617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88816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77638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38588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7212317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775865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2614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27363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240062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765547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61" name="Google Shape;861;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Calibri"/>
              <a:buNone/>
            </a:pPr>
            <a:endParaRPr dirty="0">
              <a:latin typeface="Arial" panose="020B0604020202020204" pitchFamily="34" charset="0"/>
              <a:cs typeface="Arial" panose="020B060402020202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55854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0536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1814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6155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latin typeface="Arial" panose="020B0604020202020204" pitchFamily="34" charset="0"/>
              <a:cs typeface="Arial" panose="020B0604020202020204" pitchFamily="34" charset="0"/>
            </a:endParaRPr>
          </a:p>
        </p:txBody>
      </p:sp>
      <p:sp>
        <p:nvSpPr>
          <p:cNvPr id="333" name="Google Shape;3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550400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êu đề">
  <p:cSld name="Tiêu đề">
    <p:spTree>
      <p:nvGrpSpPr>
        <p:cNvPr id="1" name="Shape 15"/>
        <p:cNvGrpSpPr/>
        <p:nvPr/>
      </p:nvGrpSpPr>
      <p:grpSpPr>
        <a:xfrm>
          <a:off x="0" y="0"/>
          <a:ext cx="0" cy="0"/>
          <a:chOff x="0" y="0"/>
          <a:chExt cx="0" cy="0"/>
        </a:xfrm>
      </p:grpSpPr>
      <p:sp>
        <p:nvSpPr>
          <p:cNvPr id="16" name="Google Shape;16;p47"/>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47"/>
          <p:cNvSpPr/>
          <p:nvPr/>
        </p:nvSpPr>
        <p:spPr>
          <a:xfrm rot="10800000">
            <a:off x="-1" y="0"/>
            <a:ext cx="12192000" cy="6858000"/>
          </a:xfrm>
          <a:custGeom>
            <a:avLst/>
            <a:gdLst/>
            <a:ahLst/>
            <a:cxnLst/>
            <a:rect l="l" t="t" r="r" b="b"/>
            <a:pathLst>
              <a:path w="12192000" h="6858000" extrusionOk="0">
                <a:moveTo>
                  <a:pt x="12192000" y="304800"/>
                </a:moveTo>
                <a:lnTo>
                  <a:pt x="9909279" y="304800"/>
                </a:lnTo>
                <a:lnTo>
                  <a:pt x="9732789" y="152400"/>
                </a:lnTo>
                <a:lnTo>
                  <a:pt x="5617499" y="152400"/>
                </a:lnTo>
                <a:lnTo>
                  <a:pt x="5441009" y="0"/>
                </a:lnTo>
                <a:lnTo>
                  <a:pt x="12192000" y="0"/>
                </a:lnTo>
                <a:close/>
                <a:moveTo>
                  <a:pt x="0" y="616911"/>
                </a:moveTo>
                <a:lnTo>
                  <a:pt x="0" y="0"/>
                </a:lnTo>
                <a:lnTo>
                  <a:pt x="715617" y="0"/>
                </a:lnTo>
                <a:close/>
                <a:moveTo>
                  <a:pt x="12191999" y="6858000"/>
                </a:moveTo>
                <a:lnTo>
                  <a:pt x="11476382" y="6858000"/>
                </a:lnTo>
                <a:lnTo>
                  <a:pt x="12191999" y="6241089"/>
                </a:lnTo>
                <a:close/>
                <a:moveTo>
                  <a:pt x="6750991" y="6858000"/>
                </a:moveTo>
                <a:lnTo>
                  <a:pt x="0" y="6858000"/>
                </a:lnTo>
                <a:lnTo>
                  <a:pt x="0" y="6553200"/>
                </a:lnTo>
                <a:lnTo>
                  <a:pt x="2282721" y="6553200"/>
                </a:lnTo>
                <a:lnTo>
                  <a:pt x="2459211" y="6705600"/>
                </a:lnTo>
                <a:lnTo>
                  <a:pt x="6574500" y="6705600"/>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panose="020B0604020202020204" pitchFamily="34" charset="0"/>
              <a:ea typeface="Calibri"/>
              <a:cs typeface="Arial" panose="020B0604020202020204" pitchFamily="34" charset="0"/>
              <a:sym typeface="Calibri"/>
            </a:endParaRPr>
          </a:p>
        </p:txBody>
      </p:sp>
      <p:sp>
        <p:nvSpPr>
          <p:cNvPr id="18" name="Google Shape;18;p47"/>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9" name="Google Shape;19;p47"/>
          <p:cNvGrpSpPr/>
          <p:nvPr/>
        </p:nvGrpSpPr>
        <p:grpSpPr>
          <a:xfrm>
            <a:off x="58527" y="40944"/>
            <a:ext cx="2869771" cy="1563379"/>
            <a:chOff x="44879" y="27296"/>
            <a:chExt cx="2869771" cy="1563379"/>
          </a:xfrm>
        </p:grpSpPr>
        <p:cxnSp>
          <p:nvCxnSpPr>
            <p:cNvPr id="20" name="Google Shape;20;p47"/>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1" name="Google Shape;21;p47"/>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2" name="Google Shape;22;p47"/>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3" name="Google Shape;23;p47"/>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4" name="Google Shape;24;p47"/>
          <p:cNvGrpSpPr/>
          <p:nvPr/>
        </p:nvGrpSpPr>
        <p:grpSpPr>
          <a:xfrm rot="10800000">
            <a:off x="9263702" y="5253677"/>
            <a:ext cx="2869771" cy="1563379"/>
            <a:chOff x="44879" y="27296"/>
            <a:chExt cx="2869771" cy="1563379"/>
          </a:xfrm>
        </p:grpSpPr>
        <p:cxnSp>
          <p:nvCxnSpPr>
            <p:cNvPr id="25" name="Google Shape;25;p47"/>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6" name="Google Shape;26;p47"/>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7" name="Google Shape;27;p47"/>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8" name="Google Shape;28;p47"/>
          <p:cNvSpPr/>
          <p:nvPr/>
        </p:nvSpPr>
        <p:spPr>
          <a:xfrm flipH="1">
            <a:off x="5441009" y="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panose="020B0604020202020204" pitchFamily="34" charset="0"/>
              <a:ea typeface="Calibri"/>
              <a:cs typeface="Arial" panose="020B0604020202020204" pitchFamily="34" charset="0"/>
              <a:sym typeface="Calibri"/>
            </a:endParaRPr>
          </a:p>
        </p:txBody>
      </p:sp>
      <p:sp>
        <p:nvSpPr>
          <p:cNvPr id="29" name="Google Shape;29;p47"/>
          <p:cNvSpPr/>
          <p:nvPr/>
        </p:nvSpPr>
        <p:spPr>
          <a:xfrm rot="10800000" flipH="1">
            <a:off x="0" y="6553200"/>
            <a:ext cx="6750991" cy="304800"/>
          </a:xfrm>
          <a:custGeom>
            <a:avLst/>
            <a:gdLst/>
            <a:ahLst/>
            <a:cxnLst/>
            <a:rect l="l" t="t" r="r" b="b"/>
            <a:pathLst>
              <a:path w="6750991" h="304800" extrusionOk="0">
                <a:moveTo>
                  <a:pt x="0" y="0"/>
                </a:moveTo>
                <a:lnTo>
                  <a:pt x="6750991" y="0"/>
                </a:lnTo>
                <a:lnTo>
                  <a:pt x="6574501" y="152400"/>
                </a:lnTo>
                <a:lnTo>
                  <a:pt x="2459211" y="152400"/>
                </a:lnTo>
                <a:lnTo>
                  <a:pt x="2282721" y="304800"/>
                </a:lnTo>
                <a:lnTo>
                  <a:pt x="0" y="304800"/>
                </a:lnTo>
                <a:close/>
              </a:path>
            </a:pathLst>
          </a:custGeom>
          <a:gradFill>
            <a:gsLst>
              <a:gs pos="0">
                <a:srgbClr val="0072FF">
                  <a:alpha val="80000"/>
                </a:srgbClr>
              </a:gs>
              <a:gs pos="100000">
                <a:srgbClr val="00C6FF">
                  <a:alpha val="84705"/>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chemeClr val="lt1"/>
              </a:solidFill>
              <a:latin typeface="Arial" panose="020B0604020202020204" pitchFamily="34" charset="0"/>
              <a:ea typeface="Calibri"/>
              <a:cs typeface="Arial" panose="020B0604020202020204" pitchFamily="34" charset="0"/>
              <a:sym typeface="Calibri"/>
            </a:endParaRPr>
          </a:p>
        </p:txBody>
      </p:sp>
      <p:pic>
        <p:nvPicPr>
          <p:cNvPr id="30" name="Google Shape;30;p47"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31" name="Google Shape;31;p47"/>
          <p:cNvSpPr txBox="1"/>
          <p:nvPr/>
        </p:nvSpPr>
        <p:spPr>
          <a:xfrm>
            <a:off x="956926" y="326133"/>
            <a:ext cx="3996607"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1400" b="0" i="0" u="none" strike="noStrike" cap="none">
                <a:solidFill>
                  <a:srgbClr val="000046"/>
                </a:solidFill>
                <a:latin typeface="Arial"/>
                <a:ea typeface="Arial"/>
                <a:cs typeface="Arial"/>
                <a:sym typeface="Arial"/>
              </a:rPr>
              <a:t>ĐẠI HỌC QUỐC GIA TP. HỒ CHÍ MINH</a:t>
            </a:r>
            <a:endParaRPr/>
          </a:p>
          <a:p>
            <a:pPr marL="0" marR="0" lvl="0" indent="0" algn="l" rtl="0">
              <a:spcBef>
                <a:spcPts val="0"/>
              </a:spcBef>
              <a:spcAft>
                <a:spcPts val="0"/>
              </a:spcAft>
              <a:buNone/>
            </a:pPr>
            <a:r>
              <a:rPr lang="en-US" sz="1400" b="1">
                <a:solidFill>
                  <a:srgbClr val="000046"/>
                </a:solidFill>
                <a:latin typeface="Arial"/>
                <a:ea typeface="Arial"/>
                <a:cs typeface="Arial"/>
                <a:sym typeface="Arial"/>
              </a:rPr>
              <a:t>TRƯỜNG ĐẠI HỌC CÔNG NGHỆ THÔNG TIN</a:t>
            </a:r>
            <a:endParaRPr/>
          </a:p>
        </p:txBody>
      </p:sp>
      <p:sp>
        <p:nvSpPr>
          <p:cNvPr id="34" name="Google Shape;34;p47"/>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SzPts val="4400"/>
              <a:buNone/>
              <a:defRPr sz="4400" b="1">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5" name="Google Shape;35;p47"/>
          <p:cNvSpPr txBox="1">
            <a:spLocks noGrp="1"/>
          </p:cNvSpPr>
          <p:nvPr>
            <p:ph type="body" idx="2"/>
          </p:nvPr>
        </p:nvSpPr>
        <p:spPr>
          <a:xfrm>
            <a:off x="876991" y="3039455"/>
            <a:ext cx="10438019" cy="459447"/>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000046"/>
              </a:buClr>
              <a:buSzPts val="2000"/>
              <a:buNone/>
              <a:defRPr sz="2000" b="0" i="0">
                <a:solidFill>
                  <a:srgbClr val="000046"/>
                </a:solidFill>
                <a:latin typeface="Arial" panose="020B0604020202020204" pitchFamily="34" charset="0"/>
                <a:ea typeface="Arial" panose="020B0604020202020204" pitchFamily="34" charset="0"/>
                <a:cs typeface="Arial" panose="020B0604020202020204" pitchFamily="34" charset="0"/>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6" name="Google Shape;36;p47"/>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1400"/>
              <a:buNone/>
              <a:defRPr sz="1400" b="0" i="0">
                <a:solidFill>
                  <a:schemeClr val="lt1"/>
                </a:solidFill>
                <a:latin typeface="Arial" panose="020B0604020202020204" pitchFamily="34" charset="0"/>
                <a:ea typeface="Arial" panose="020B0604020202020204" pitchFamily="34" charset="0"/>
                <a:cs typeface="Arial" panose="020B0604020202020204" pitchFamily="34" charset="0"/>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7" name="Google Shape;37;p47"/>
          <p:cNvSpPr txBox="1">
            <a:spLocks noGrp="1"/>
          </p:cNvSpPr>
          <p:nvPr>
            <p:ph type="body" idx="4"/>
          </p:nvPr>
        </p:nvSpPr>
        <p:spPr>
          <a:xfrm>
            <a:off x="1850807" y="3630811"/>
            <a:ext cx="8490387" cy="64421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rgbClr val="BFBFBF"/>
              </a:buClr>
              <a:buSzPts val="1200"/>
              <a:buNone/>
              <a:defRPr sz="1200" b="0" i="0">
                <a:solidFill>
                  <a:srgbClr val="BFBFBF"/>
                </a:solidFill>
                <a:latin typeface="Arial" panose="020B0604020202020204" pitchFamily="34" charset="0"/>
                <a:ea typeface="Arial" panose="020B0604020202020204" pitchFamily="34" charset="0"/>
                <a:cs typeface="Arial" panose="020B0604020202020204" pitchFamily="34" charset="0"/>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38" name="Google Shape;38;p47"/>
          <p:cNvSpPr txBox="1">
            <a:spLocks noGrp="1"/>
          </p:cNvSpPr>
          <p:nvPr>
            <p:ph type="dt" idx="10"/>
          </p:nvPr>
        </p:nvSpPr>
        <p:spPr>
          <a:xfrm>
            <a:off x="6767806" y="6476999"/>
            <a:ext cx="2495896" cy="236763"/>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 name="Google Shape;131;p49">
            <a:extLst>
              <a:ext uri="{FF2B5EF4-FFF2-40B4-BE49-F238E27FC236}">
                <a16:creationId xmlns:a16="http://schemas.microsoft.com/office/drawing/2014/main" id="{5CA26EDB-BA89-A18F-A5A0-4CC48BFBE03E}"/>
              </a:ext>
            </a:extLst>
          </p:cNvPr>
          <p:cNvSpPr/>
          <p:nvPr userDrawn="1"/>
        </p:nvSpPr>
        <p:spPr>
          <a:xfrm>
            <a:off x="11924323" y="6588855"/>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33" name="Google Shape;33;p47"/>
          <p:cNvSpPr txBox="1">
            <a:spLocks noGrp="1"/>
          </p:cNvSpPr>
          <p:nvPr>
            <p:ph type="sldNum" idx="12"/>
          </p:nvPr>
        </p:nvSpPr>
        <p:spPr>
          <a:xfrm>
            <a:off x="11748213" y="6559800"/>
            <a:ext cx="586135" cy="291600"/>
          </a:xfrm>
          <a:prstGeom prst="rect">
            <a:avLst/>
          </a:prstGeom>
          <a:noFill/>
          <a:ln>
            <a:noFill/>
          </a:ln>
        </p:spPr>
        <p:txBody>
          <a:bodyPr spcFirstLastPara="1" wrap="square" lIns="91425" tIns="45700" rIns="91425" bIns="45700" anchor="ctr" anchorCtr="0">
            <a:noAutofit/>
          </a:bodyPr>
          <a:lstStyle>
            <a:lvl1pPr marL="0" marR="0" lvl="0" indent="0" algn="ctr">
              <a:spcBef>
                <a:spcPts val="0"/>
              </a:spcBef>
              <a:buNone/>
              <a:defRPr sz="700" b="0" i="0" u="none" strike="noStrike" cap="none">
                <a:solidFill>
                  <a:schemeClr val="dk1"/>
                </a:solidFill>
                <a:latin typeface="Arial"/>
                <a:ea typeface="Arial"/>
                <a:cs typeface="Arial"/>
                <a:sym typeface="Arial"/>
              </a:defRPr>
            </a:lvl1pPr>
            <a:lvl2pPr marL="0" marR="0" lvl="1" indent="0" algn="ctr">
              <a:spcBef>
                <a:spcPts val="0"/>
              </a:spcBef>
              <a:buNone/>
              <a:defRPr sz="700" b="0" i="0" u="none" strike="noStrike" cap="none">
                <a:solidFill>
                  <a:schemeClr val="dk1"/>
                </a:solidFill>
                <a:latin typeface="Arial"/>
                <a:ea typeface="Arial"/>
                <a:cs typeface="Arial"/>
                <a:sym typeface="Arial"/>
              </a:defRPr>
            </a:lvl2pPr>
            <a:lvl3pPr marL="0" marR="0" lvl="2" indent="0" algn="ctr">
              <a:spcBef>
                <a:spcPts val="0"/>
              </a:spcBef>
              <a:buNone/>
              <a:defRPr sz="700" b="0" i="0" u="none" strike="noStrike" cap="none">
                <a:solidFill>
                  <a:schemeClr val="dk1"/>
                </a:solidFill>
                <a:latin typeface="Arial"/>
                <a:ea typeface="Arial"/>
                <a:cs typeface="Arial"/>
                <a:sym typeface="Arial"/>
              </a:defRPr>
            </a:lvl3pPr>
            <a:lvl4pPr marL="0" marR="0" lvl="3" indent="0" algn="ctr">
              <a:spcBef>
                <a:spcPts val="0"/>
              </a:spcBef>
              <a:buNone/>
              <a:defRPr sz="700" b="0" i="0" u="none" strike="noStrike" cap="none">
                <a:solidFill>
                  <a:schemeClr val="dk1"/>
                </a:solidFill>
                <a:latin typeface="Arial"/>
                <a:ea typeface="Arial"/>
                <a:cs typeface="Arial"/>
                <a:sym typeface="Arial"/>
              </a:defRPr>
            </a:lvl4pPr>
            <a:lvl5pPr marL="0" marR="0" lvl="4" indent="0" algn="ctr">
              <a:spcBef>
                <a:spcPts val="0"/>
              </a:spcBef>
              <a:buNone/>
              <a:defRPr sz="700" b="0" i="0" u="none" strike="noStrike" cap="none">
                <a:solidFill>
                  <a:schemeClr val="dk1"/>
                </a:solidFill>
                <a:latin typeface="Arial"/>
                <a:ea typeface="Arial"/>
                <a:cs typeface="Arial"/>
                <a:sym typeface="Arial"/>
              </a:defRPr>
            </a:lvl5pPr>
            <a:lvl6pPr marL="0" marR="0" lvl="5" indent="0" algn="ctr">
              <a:spcBef>
                <a:spcPts val="0"/>
              </a:spcBef>
              <a:buNone/>
              <a:defRPr sz="700" b="0" i="0" u="none" strike="noStrike" cap="none">
                <a:solidFill>
                  <a:schemeClr val="dk1"/>
                </a:solidFill>
                <a:latin typeface="Arial"/>
                <a:ea typeface="Arial"/>
                <a:cs typeface="Arial"/>
                <a:sym typeface="Arial"/>
              </a:defRPr>
            </a:lvl6pPr>
            <a:lvl7pPr marL="0" marR="0" lvl="6" indent="0" algn="ctr">
              <a:spcBef>
                <a:spcPts val="0"/>
              </a:spcBef>
              <a:buNone/>
              <a:defRPr sz="700" b="0" i="0" u="none" strike="noStrike" cap="none">
                <a:solidFill>
                  <a:schemeClr val="dk1"/>
                </a:solidFill>
                <a:latin typeface="Arial"/>
                <a:ea typeface="Arial"/>
                <a:cs typeface="Arial"/>
                <a:sym typeface="Arial"/>
              </a:defRPr>
            </a:lvl7pPr>
            <a:lvl8pPr marL="0" marR="0" lvl="7" indent="0" algn="ctr">
              <a:spcBef>
                <a:spcPts val="0"/>
              </a:spcBef>
              <a:buNone/>
              <a:defRPr sz="700" b="0" i="0" u="none" strike="noStrike" cap="none">
                <a:solidFill>
                  <a:schemeClr val="dk1"/>
                </a:solidFill>
                <a:latin typeface="Arial"/>
                <a:ea typeface="Arial"/>
                <a:cs typeface="Arial"/>
                <a:sym typeface="Arial"/>
              </a:defRPr>
            </a:lvl8pPr>
            <a:lvl9pPr marL="0" marR="0" lvl="8" indent="0" algn="ctr">
              <a:spcBef>
                <a:spcPts val="0"/>
              </a:spcBef>
              <a:buNone/>
              <a:defRPr sz="700" b="0" i="0" u="none" strike="noStrike" cap="none">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06"/>
        <p:cNvGrpSpPr/>
        <p:nvPr/>
      </p:nvGrpSpPr>
      <p:grpSpPr>
        <a:xfrm>
          <a:off x="0" y="0"/>
          <a:ext cx="0" cy="0"/>
          <a:chOff x="0" y="0"/>
          <a:chExt cx="0" cy="0"/>
        </a:xfrm>
      </p:grpSpPr>
      <p:sp>
        <p:nvSpPr>
          <p:cNvPr id="307" name="Google Shape;307;p57"/>
          <p:cNvSpPr txBox="1">
            <a:spLocks noGrp="1"/>
          </p:cNvSpPr>
          <p:nvPr>
            <p:ph type="title"/>
          </p:nvPr>
        </p:nvSpPr>
        <p:spPr>
          <a:xfrm>
            <a:off x="415601" y="186251"/>
            <a:ext cx="4987673" cy="763600"/>
          </a:xfrm>
          <a:prstGeom prst="rect">
            <a:avLst/>
          </a:prstGeom>
          <a:noFill/>
          <a:ln>
            <a:noFill/>
          </a:ln>
        </p:spPr>
        <p:txBody>
          <a:bodyPr spcFirstLastPara="1" wrap="square" lIns="91425" tIns="91425" rIns="91425" bIns="91425" anchor="t" anchorCtr="0">
            <a:noAutofit/>
          </a:bodyPr>
          <a:lstStyle>
            <a:lvl1pPr lvl="0" algn="ctr">
              <a:lnSpc>
                <a:spcPct val="90000"/>
              </a:lnSpc>
              <a:spcBef>
                <a:spcPts val="0"/>
              </a:spcBef>
              <a:spcAft>
                <a:spcPts val="0"/>
              </a:spcAft>
              <a:buClr>
                <a:srgbClr val="1B786E"/>
              </a:buClr>
              <a:buSzPts val="2800"/>
              <a:buFont typeface="Arial"/>
              <a:buNone/>
              <a:defRPr sz="3733" b="1" i="0" u="none" strike="noStrike" cap="none">
                <a:solidFill>
                  <a:srgbClr val="1B786E"/>
                </a:solidFill>
                <a:latin typeface="Arial"/>
                <a:ea typeface="Arial"/>
                <a:cs typeface="Arial"/>
                <a:sym typeface="Aria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8" name="Google Shape;308;p57"/>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gn="l">
              <a:lnSpc>
                <a:spcPct val="90000"/>
              </a:lnSpc>
              <a:spcBef>
                <a:spcPts val="0"/>
              </a:spcBef>
              <a:spcAft>
                <a:spcPts val="0"/>
              </a:spcAft>
              <a:buClr>
                <a:schemeClr val="dk1"/>
              </a:buClr>
              <a:buSzPts val="1800"/>
              <a:buChar char="●"/>
              <a:defRPr b="0" i="0">
                <a:latin typeface="Arial" panose="020B0604020202020204" pitchFamily="34" charset="0"/>
                <a:ea typeface="Arial" panose="020B0604020202020204" pitchFamily="34" charset="0"/>
                <a:cs typeface="Arial" panose="020B0604020202020204" pitchFamily="34" charset="0"/>
                <a:sym typeface="Calibri"/>
              </a:defRPr>
            </a:lvl1pPr>
            <a:lvl2pPr marL="914400" lvl="1" indent="-317500" algn="l">
              <a:lnSpc>
                <a:spcPct val="90000"/>
              </a:lnSpc>
              <a:spcBef>
                <a:spcPts val="0"/>
              </a:spcBef>
              <a:spcAft>
                <a:spcPts val="0"/>
              </a:spcAft>
              <a:buClr>
                <a:schemeClr val="dk1"/>
              </a:buClr>
              <a:buSzPts val="1400"/>
              <a:buChar char="○"/>
              <a:defRPr/>
            </a:lvl2pPr>
            <a:lvl3pPr marL="1371600" lvl="2" indent="-317500" algn="l">
              <a:lnSpc>
                <a:spcPct val="90000"/>
              </a:lnSpc>
              <a:spcBef>
                <a:spcPts val="0"/>
              </a:spcBef>
              <a:spcAft>
                <a:spcPts val="0"/>
              </a:spcAft>
              <a:buClr>
                <a:schemeClr val="dk1"/>
              </a:buClr>
              <a:buSzPts val="1400"/>
              <a:buChar char="■"/>
              <a:defRPr/>
            </a:lvl3pPr>
            <a:lvl4pPr marL="1828800" lvl="3" indent="-317500" algn="l">
              <a:lnSpc>
                <a:spcPct val="90000"/>
              </a:lnSpc>
              <a:spcBef>
                <a:spcPts val="0"/>
              </a:spcBef>
              <a:spcAft>
                <a:spcPts val="0"/>
              </a:spcAft>
              <a:buClr>
                <a:schemeClr val="dk1"/>
              </a:buClr>
              <a:buSzPts val="1400"/>
              <a:buChar char="●"/>
              <a:defRPr/>
            </a:lvl4pPr>
            <a:lvl5pPr marL="2286000" lvl="4" indent="-317500" algn="l">
              <a:lnSpc>
                <a:spcPct val="90000"/>
              </a:lnSpc>
              <a:spcBef>
                <a:spcPts val="0"/>
              </a:spcBef>
              <a:spcAft>
                <a:spcPts val="0"/>
              </a:spcAft>
              <a:buClr>
                <a:schemeClr val="dk1"/>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dirty="0"/>
          </a:p>
        </p:txBody>
      </p:sp>
      <p:sp>
        <p:nvSpPr>
          <p:cNvPr id="309" name="Google Shape;309;p57"/>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lvl="0" indent="0" algn="r">
              <a:buClr>
                <a:srgbClr val="888888"/>
              </a:buClr>
              <a:buSzPts val="1200"/>
              <a:buFont typeface="Calibri"/>
              <a:buNone/>
              <a:defRPr sz="1200" b="0" i="0">
                <a:solidFill>
                  <a:srgbClr val="888888"/>
                </a:solidFill>
                <a:latin typeface="Arial" panose="020B0604020202020204" pitchFamily="34" charset="0"/>
                <a:ea typeface="Arial" panose="020B0604020202020204" pitchFamily="34" charset="0"/>
                <a:cs typeface="Arial" panose="020B0604020202020204" pitchFamily="34" charset="0"/>
                <a:sym typeface="Calibri"/>
              </a:defRPr>
            </a:lvl1pPr>
            <a:lvl2pPr marL="0" lvl="1" indent="0" algn="r">
              <a:buClr>
                <a:srgbClr val="888888"/>
              </a:buClr>
              <a:buSzPts val="1200"/>
              <a:buFont typeface="Calibri"/>
              <a:buNone/>
              <a:defRPr sz="1200">
                <a:solidFill>
                  <a:srgbClr val="888888"/>
                </a:solidFill>
                <a:latin typeface="Calibri"/>
                <a:ea typeface="Calibri"/>
                <a:cs typeface="Calibri"/>
                <a:sym typeface="Calibri"/>
              </a:defRPr>
            </a:lvl2pPr>
            <a:lvl3pPr marL="0" lvl="2" indent="0" algn="r">
              <a:buClr>
                <a:srgbClr val="888888"/>
              </a:buClr>
              <a:buSzPts val="1200"/>
              <a:buFont typeface="Calibri"/>
              <a:buNone/>
              <a:defRPr sz="1200">
                <a:solidFill>
                  <a:srgbClr val="888888"/>
                </a:solidFill>
                <a:latin typeface="Calibri"/>
                <a:ea typeface="Calibri"/>
                <a:cs typeface="Calibri"/>
                <a:sym typeface="Calibri"/>
              </a:defRPr>
            </a:lvl3pPr>
            <a:lvl4pPr marL="0" lvl="3" indent="0" algn="r">
              <a:buClr>
                <a:srgbClr val="888888"/>
              </a:buClr>
              <a:buSzPts val="1200"/>
              <a:buFont typeface="Calibri"/>
              <a:buNone/>
              <a:defRPr sz="1200">
                <a:solidFill>
                  <a:srgbClr val="888888"/>
                </a:solidFill>
                <a:latin typeface="Calibri"/>
                <a:ea typeface="Calibri"/>
                <a:cs typeface="Calibri"/>
                <a:sym typeface="Calibri"/>
              </a:defRPr>
            </a:lvl4pPr>
            <a:lvl5pPr marL="0" lvl="4" indent="0" algn="r">
              <a:buClr>
                <a:srgbClr val="888888"/>
              </a:buClr>
              <a:buSzPts val="1200"/>
              <a:buFont typeface="Calibri"/>
              <a:buNone/>
              <a:defRPr sz="1200">
                <a:solidFill>
                  <a:srgbClr val="888888"/>
                </a:solidFill>
                <a:latin typeface="Calibri"/>
                <a:ea typeface="Calibri"/>
                <a:cs typeface="Calibri"/>
                <a:sym typeface="Calibri"/>
              </a:defRPr>
            </a:lvl5pPr>
            <a:lvl6pPr marL="0" lvl="5" indent="0" algn="r">
              <a:buClr>
                <a:srgbClr val="888888"/>
              </a:buClr>
              <a:buSzPts val="1200"/>
              <a:buFont typeface="Calibri"/>
              <a:buNone/>
              <a:defRPr sz="1200">
                <a:solidFill>
                  <a:srgbClr val="888888"/>
                </a:solidFill>
                <a:latin typeface="Calibri"/>
                <a:ea typeface="Calibri"/>
                <a:cs typeface="Calibri"/>
                <a:sym typeface="Calibri"/>
              </a:defRPr>
            </a:lvl6pPr>
            <a:lvl7pPr marL="0" lvl="6" indent="0" algn="r">
              <a:buClr>
                <a:srgbClr val="888888"/>
              </a:buClr>
              <a:buSzPts val="1200"/>
              <a:buFont typeface="Calibri"/>
              <a:buNone/>
              <a:defRPr sz="1200">
                <a:solidFill>
                  <a:srgbClr val="888888"/>
                </a:solidFill>
                <a:latin typeface="Calibri"/>
                <a:ea typeface="Calibri"/>
                <a:cs typeface="Calibri"/>
                <a:sym typeface="Calibri"/>
              </a:defRPr>
            </a:lvl7pPr>
            <a:lvl8pPr marL="0" lvl="7" indent="0" algn="r">
              <a:buClr>
                <a:srgbClr val="888888"/>
              </a:buClr>
              <a:buSzPts val="1200"/>
              <a:buFont typeface="Calibri"/>
              <a:buNone/>
              <a:defRPr sz="1200">
                <a:solidFill>
                  <a:srgbClr val="888888"/>
                </a:solidFill>
                <a:latin typeface="Calibri"/>
                <a:ea typeface="Calibri"/>
                <a:cs typeface="Calibri"/>
                <a:sym typeface="Calibri"/>
              </a:defRPr>
            </a:lvl8pPr>
            <a:lvl9pPr marL="0" lvl="8" indent="0" algn="r">
              <a:buClr>
                <a:srgbClr val="888888"/>
              </a:buClr>
              <a:buSzPts val="1200"/>
              <a:buFont typeface="Calibri"/>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pic>
        <p:nvPicPr>
          <p:cNvPr id="310" name="Google Shape;310;p57"/>
          <p:cNvPicPr preferRelativeResize="0"/>
          <p:nvPr/>
        </p:nvPicPr>
        <p:blipFill rotWithShape="1">
          <a:blip r:embed="rId2">
            <a:alphaModFix/>
          </a:blip>
          <a:srcRect/>
          <a:stretch/>
        </p:blipFill>
        <p:spPr>
          <a:xfrm>
            <a:off x="11417665" y="91859"/>
            <a:ext cx="717471" cy="559496"/>
          </a:xfrm>
          <a:prstGeom prst="rect">
            <a:avLst/>
          </a:prstGeom>
          <a:noFill/>
          <a:ln>
            <a:noFill/>
          </a:ln>
        </p:spPr>
      </p:pic>
      <p:sp>
        <p:nvSpPr>
          <p:cNvPr id="311" name="Google Shape;311;p57"/>
          <p:cNvSpPr txBox="1"/>
          <p:nvPr/>
        </p:nvSpPr>
        <p:spPr>
          <a:xfrm>
            <a:off x="3252591" y="6365597"/>
            <a:ext cx="5686819" cy="492402"/>
          </a:xfrm>
          <a:prstGeom prst="rect">
            <a:avLst/>
          </a:prstGeom>
          <a:noFill/>
          <a:ln>
            <a:noFill/>
          </a:ln>
        </p:spPr>
        <p:txBody>
          <a:bodyPr spcFirstLastPara="1" wrap="square" lIns="121900" tIns="121900" rIns="121900" bIns="121900" anchor="t" anchorCtr="0">
            <a:spAutoFit/>
          </a:bodyPr>
          <a:lstStyle/>
          <a:p>
            <a:pPr marL="0" marR="0" lvl="0" indent="0" algn="l" rtl="0">
              <a:spcBef>
                <a:spcPts val="0"/>
              </a:spcBef>
              <a:spcAft>
                <a:spcPts val="0"/>
              </a:spcAft>
              <a:buClr>
                <a:schemeClr val="dk2"/>
              </a:buClr>
              <a:buSzPts val="1600"/>
              <a:buFont typeface="Calibri"/>
              <a:buNone/>
            </a:pPr>
            <a:r>
              <a:rPr lang="en-US" sz="1600" b="0" i="0" dirty="0">
                <a:solidFill>
                  <a:schemeClr val="dk2"/>
                </a:solidFill>
                <a:latin typeface="Arial" panose="020B0604020202020204" pitchFamily="34" charset="0"/>
                <a:ea typeface="Calibri"/>
                <a:cs typeface="Arial" panose="020B0604020202020204" pitchFamily="34" charset="0"/>
                <a:sym typeface="Calibri"/>
              </a:rPr>
              <a:t> </a:t>
            </a:r>
            <a:r>
              <a:rPr lang="en-US" sz="1600" b="0" i="0" dirty="0" err="1">
                <a:solidFill>
                  <a:schemeClr val="dk2"/>
                </a:solidFill>
                <a:latin typeface="Arial" panose="020B0604020202020204" pitchFamily="34" charset="0"/>
                <a:ea typeface="Calibri"/>
                <a:cs typeface="Arial" panose="020B0604020202020204" pitchFamily="34" charset="0"/>
                <a:sym typeface="Calibri"/>
              </a:rPr>
              <a:t>Trường</a:t>
            </a:r>
            <a:r>
              <a:rPr lang="en-US" sz="1600" b="0" i="0" dirty="0">
                <a:solidFill>
                  <a:schemeClr val="dk2"/>
                </a:solidFill>
                <a:latin typeface="Arial" panose="020B0604020202020204" pitchFamily="34" charset="0"/>
                <a:ea typeface="Calibri"/>
                <a:cs typeface="Arial" panose="020B0604020202020204" pitchFamily="34" charset="0"/>
                <a:sym typeface="Calibri"/>
              </a:rPr>
              <a:t> ĐH CNTT – </a:t>
            </a:r>
            <a:r>
              <a:rPr lang="en-US" sz="1600" b="0" i="0" dirty="0" err="1">
                <a:solidFill>
                  <a:schemeClr val="dk2"/>
                </a:solidFill>
                <a:latin typeface="Arial" panose="020B0604020202020204" pitchFamily="34" charset="0"/>
                <a:ea typeface="Calibri"/>
                <a:cs typeface="Arial" panose="020B0604020202020204" pitchFamily="34" charset="0"/>
                <a:sym typeface="Calibri"/>
              </a:rPr>
              <a:t>Lập</a:t>
            </a:r>
            <a:r>
              <a:rPr lang="en-US" sz="1600" b="0" i="0" dirty="0">
                <a:solidFill>
                  <a:schemeClr val="dk2"/>
                </a:solidFill>
                <a:latin typeface="Arial" panose="020B0604020202020204" pitchFamily="34" charset="0"/>
                <a:ea typeface="Calibri"/>
                <a:cs typeface="Arial" panose="020B0604020202020204" pitchFamily="34" charset="0"/>
                <a:sym typeface="Calibri"/>
              </a:rPr>
              <a:t> </a:t>
            </a:r>
            <a:r>
              <a:rPr lang="en-US" sz="1600" b="0" i="0" dirty="0" err="1">
                <a:solidFill>
                  <a:schemeClr val="dk2"/>
                </a:solidFill>
                <a:latin typeface="Arial" panose="020B0604020202020204" pitchFamily="34" charset="0"/>
                <a:ea typeface="Calibri"/>
                <a:cs typeface="Arial" panose="020B0604020202020204" pitchFamily="34" charset="0"/>
                <a:sym typeface="Calibri"/>
              </a:rPr>
              <a:t>trình</a:t>
            </a:r>
            <a:r>
              <a:rPr lang="en-US" sz="1600" b="0" i="0" dirty="0">
                <a:solidFill>
                  <a:schemeClr val="dk2"/>
                </a:solidFill>
                <a:latin typeface="Arial" panose="020B0604020202020204" pitchFamily="34" charset="0"/>
                <a:ea typeface="Calibri"/>
                <a:cs typeface="Arial" panose="020B0604020202020204" pitchFamily="34" charset="0"/>
                <a:sym typeface="Calibri"/>
              </a:rPr>
              <a:t> Python </a:t>
            </a:r>
            <a:r>
              <a:rPr lang="en-US" sz="1600" b="0" i="0" dirty="0" err="1">
                <a:solidFill>
                  <a:schemeClr val="dk2"/>
                </a:solidFill>
                <a:latin typeface="Arial" panose="020B0604020202020204" pitchFamily="34" charset="0"/>
                <a:ea typeface="Calibri"/>
                <a:cs typeface="Arial" panose="020B0604020202020204" pitchFamily="34" charset="0"/>
                <a:sym typeface="Calibri"/>
              </a:rPr>
              <a:t>cho</a:t>
            </a:r>
            <a:r>
              <a:rPr lang="en-US" sz="1600" b="0" i="0" dirty="0">
                <a:solidFill>
                  <a:schemeClr val="dk2"/>
                </a:solidFill>
                <a:latin typeface="Arial" panose="020B0604020202020204" pitchFamily="34" charset="0"/>
                <a:ea typeface="Calibri"/>
                <a:cs typeface="Arial" panose="020B0604020202020204" pitchFamily="34" charset="0"/>
                <a:sym typeface="Calibri"/>
              </a:rPr>
              <a:t> </a:t>
            </a:r>
            <a:r>
              <a:rPr lang="en-US" sz="1600" b="0" i="0" dirty="0" err="1">
                <a:solidFill>
                  <a:schemeClr val="dk2"/>
                </a:solidFill>
                <a:latin typeface="Arial" panose="020B0604020202020204" pitchFamily="34" charset="0"/>
                <a:ea typeface="Calibri"/>
                <a:cs typeface="Arial" panose="020B0604020202020204" pitchFamily="34" charset="0"/>
                <a:sym typeface="Calibri"/>
              </a:rPr>
              <a:t>Máy</a:t>
            </a:r>
            <a:r>
              <a:rPr lang="en-US" sz="1600" b="0" i="0" dirty="0">
                <a:solidFill>
                  <a:schemeClr val="dk2"/>
                </a:solidFill>
                <a:latin typeface="Arial" panose="020B0604020202020204" pitchFamily="34" charset="0"/>
                <a:ea typeface="Calibri"/>
                <a:cs typeface="Arial" panose="020B0604020202020204" pitchFamily="34" charset="0"/>
                <a:sym typeface="Calibri"/>
              </a:rPr>
              <a:t> </a:t>
            </a:r>
            <a:r>
              <a:rPr lang="en-US" sz="1600" b="0" i="0" dirty="0" err="1">
                <a:solidFill>
                  <a:schemeClr val="dk2"/>
                </a:solidFill>
                <a:latin typeface="Arial" panose="020B0604020202020204" pitchFamily="34" charset="0"/>
                <a:ea typeface="Calibri"/>
                <a:cs typeface="Arial" panose="020B0604020202020204" pitchFamily="34" charset="0"/>
                <a:sym typeface="Calibri"/>
              </a:rPr>
              <a:t>học</a:t>
            </a:r>
            <a:r>
              <a:rPr lang="en-US" sz="1600" b="0" i="0" dirty="0">
                <a:solidFill>
                  <a:schemeClr val="dk2"/>
                </a:solidFill>
                <a:latin typeface="Arial" panose="020B0604020202020204" pitchFamily="34" charset="0"/>
                <a:ea typeface="Calibri"/>
                <a:cs typeface="Arial" panose="020B0604020202020204" pitchFamily="34" charset="0"/>
                <a:sym typeface="Calibri"/>
              </a:rPr>
              <a:t> (CS116)</a:t>
            </a:r>
            <a:endParaRPr sz="1600" b="0" i="0" dirty="0">
              <a:solidFill>
                <a:schemeClr val="dk2"/>
              </a:solidFill>
              <a:latin typeface="Arial" panose="020B0604020202020204" pitchFamily="34" charset="0"/>
              <a:ea typeface="Calibri"/>
              <a:cs typeface="Arial" panose="020B0604020202020204" pitchFamily="34" charset="0"/>
              <a:sym typeface="Calibri"/>
            </a:endParaRPr>
          </a:p>
        </p:txBody>
      </p:sp>
      <p:cxnSp>
        <p:nvCxnSpPr>
          <p:cNvPr id="312" name="Google Shape;312;p57"/>
          <p:cNvCxnSpPr/>
          <p:nvPr/>
        </p:nvCxnSpPr>
        <p:spPr>
          <a:xfrm rot="10800000" flipH="1">
            <a:off x="430533" y="911800"/>
            <a:ext cx="4862800" cy="10800"/>
          </a:xfrm>
          <a:prstGeom prst="straightConnector1">
            <a:avLst/>
          </a:prstGeom>
          <a:noFill/>
          <a:ln w="19050" cap="flat" cmpd="sng">
            <a:solidFill>
              <a:schemeClr val="dk2"/>
            </a:solidFill>
            <a:prstDash val="solid"/>
            <a:round/>
            <a:headEnd type="none" w="sm" len="sm"/>
            <a:tailEnd type="none" w="sm" len="sm"/>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rang trống" type="blank">
  <p:cSld name="Trang trống">
    <p:spTree>
      <p:nvGrpSpPr>
        <p:cNvPr id="1" name="Shape 144"/>
        <p:cNvGrpSpPr/>
        <p:nvPr/>
      </p:nvGrpSpPr>
      <p:grpSpPr>
        <a:xfrm>
          <a:off x="0" y="0"/>
          <a:ext cx="0" cy="0"/>
          <a:chOff x="0" y="0"/>
          <a:chExt cx="0" cy="0"/>
        </a:xfrm>
      </p:grpSpPr>
      <p:sp>
        <p:nvSpPr>
          <p:cNvPr id="145" name="Google Shape;145;p50"/>
          <p:cNvSpPr txBox="1">
            <a:spLocks noGrp="1"/>
          </p:cNvSpPr>
          <p:nvPr>
            <p:ph type="ftr" idx="11"/>
          </p:nvPr>
        </p:nvSpPr>
        <p:spPr>
          <a:xfrm>
            <a:off x="3684104" y="6481647"/>
            <a:ext cx="482379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50"/>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47" name="Google Shape;147;p50"/>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48" name="Google Shape;148;p50"/>
          <p:cNvGrpSpPr/>
          <p:nvPr/>
        </p:nvGrpSpPr>
        <p:grpSpPr>
          <a:xfrm>
            <a:off x="58527" y="40944"/>
            <a:ext cx="2869771" cy="1563379"/>
            <a:chOff x="44879" y="27296"/>
            <a:chExt cx="2869771" cy="1563379"/>
          </a:xfrm>
        </p:grpSpPr>
        <p:cxnSp>
          <p:nvCxnSpPr>
            <p:cNvPr id="149" name="Google Shape;149;p50"/>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50" name="Google Shape;150;p50"/>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51" name="Google Shape;151;p50"/>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152" name="Google Shape;152;p50"/>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53" name="Google Shape;153;p50"/>
          <p:cNvGrpSpPr/>
          <p:nvPr/>
        </p:nvGrpSpPr>
        <p:grpSpPr>
          <a:xfrm rot="10800000">
            <a:off x="9263702" y="5253677"/>
            <a:ext cx="2869771" cy="1563379"/>
            <a:chOff x="44879" y="27296"/>
            <a:chExt cx="2869771" cy="1563379"/>
          </a:xfrm>
        </p:grpSpPr>
        <p:cxnSp>
          <p:nvCxnSpPr>
            <p:cNvPr id="154" name="Google Shape;154;p50"/>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155" name="Google Shape;155;p50"/>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156" name="Google Shape;156;p50"/>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157" name="Google Shape;157;p50"/>
          <p:cNvSpPr/>
          <p:nvPr/>
        </p:nvSpPr>
        <p:spPr>
          <a:xfrm>
            <a:off x="11926541" y="6589084"/>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58" name="Google Shape;158;p50"/>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59" name="Google Shape;159;p50"/>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60" name="Google Shape;160;p50"/>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61" name="Google Shape;161;p50"/>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62" name="Google Shape;162;p50"/>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63" name="Google Shape;163;p50"/>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164" name="Google Shape;164;p50"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165" name="Google Shape;165;p50"/>
          <p:cNvSpPr txBox="1">
            <a:spLocks noGrp="1"/>
          </p:cNvSpPr>
          <p:nvPr>
            <p:ph type="sldNum" idx="12"/>
          </p:nvPr>
        </p:nvSpPr>
        <p:spPr>
          <a:xfrm>
            <a:off x="11685690" y="6560242"/>
            <a:ext cx="715617"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dirty="0"/>
          </a:p>
        </p:txBody>
      </p:sp>
      <p:sp>
        <p:nvSpPr>
          <p:cNvPr id="166" name="Google Shape;166;p50"/>
          <p:cNvSpPr txBox="1">
            <a:spLocks noGrp="1"/>
          </p:cNvSpPr>
          <p:nvPr>
            <p:ph type="dt" idx="10"/>
          </p:nvPr>
        </p:nvSpPr>
        <p:spPr>
          <a:xfrm>
            <a:off x="838200" y="6481647"/>
            <a:ext cx="2148299"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extLst>
      <p:ext uri="{BB962C8B-B14F-4D97-AF65-F5344CB8AC3E}">
        <p14:creationId xmlns:p14="http://schemas.microsoft.com/office/powerpoint/2010/main" val="1737125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ục lục">
  <p:cSld name="Mục lục">
    <p:spTree>
      <p:nvGrpSpPr>
        <p:cNvPr id="1" name="Shape 39"/>
        <p:cNvGrpSpPr/>
        <p:nvPr/>
      </p:nvGrpSpPr>
      <p:grpSpPr>
        <a:xfrm>
          <a:off x="0" y="0"/>
          <a:ext cx="0" cy="0"/>
          <a:chOff x="0" y="0"/>
          <a:chExt cx="0" cy="0"/>
        </a:xfrm>
      </p:grpSpPr>
      <p:sp>
        <p:nvSpPr>
          <p:cNvPr id="40" name="Google Shape;40;p48"/>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41" name="Google Shape;41;p48"/>
          <p:cNvGrpSpPr/>
          <p:nvPr/>
        </p:nvGrpSpPr>
        <p:grpSpPr>
          <a:xfrm rot="10800000">
            <a:off x="9263702" y="5930537"/>
            <a:ext cx="2869771" cy="886519"/>
            <a:chOff x="44879" y="27296"/>
            <a:chExt cx="2869771" cy="886519"/>
          </a:xfrm>
        </p:grpSpPr>
        <p:cxnSp>
          <p:nvCxnSpPr>
            <p:cNvPr id="42" name="Google Shape;42;p48"/>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43" name="Google Shape;43;p48"/>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44" name="Google Shape;44;p48"/>
            <p:cNvCxnSpPr/>
            <p:nvPr/>
          </p:nvCxnSpPr>
          <p:spPr>
            <a:xfrm rot="10800000">
              <a:off x="52214" y="654128"/>
              <a:ext cx="0" cy="259687"/>
            </a:xfrm>
            <a:prstGeom prst="straightConnector1">
              <a:avLst/>
            </a:prstGeom>
            <a:noFill/>
            <a:ln w="38100" cap="rnd" cmpd="sng">
              <a:solidFill>
                <a:srgbClr val="00C6FF"/>
              </a:solidFill>
              <a:prstDash val="solid"/>
              <a:round/>
              <a:headEnd type="none" w="sm" len="sm"/>
              <a:tailEnd type="none" w="sm" len="sm"/>
            </a:ln>
          </p:spPr>
        </p:cxnSp>
      </p:grpSp>
      <p:sp>
        <p:nvSpPr>
          <p:cNvPr id="45" name="Google Shape;45;p48"/>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grpSp>
        <p:nvGrpSpPr>
          <p:cNvPr id="46" name="Google Shape;46;p48"/>
          <p:cNvGrpSpPr/>
          <p:nvPr/>
        </p:nvGrpSpPr>
        <p:grpSpPr>
          <a:xfrm>
            <a:off x="-1259888" y="1121391"/>
            <a:ext cx="4841288" cy="5054000"/>
            <a:chOff x="-1259888" y="901609"/>
            <a:chExt cx="4841288" cy="5054000"/>
          </a:xfrm>
        </p:grpSpPr>
        <p:grpSp>
          <p:nvGrpSpPr>
            <p:cNvPr id="47" name="Google Shape;47;p48"/>
            <p:cNvGrpSpPr/>
            <p:nvPr/>
          </p:nvGrpSpPr>
          <p:grpSpPr>
            <a:xfrm>
              <a:off x="-1225468" y="901609"/>
              <a:ext cx="4806868" cy="664514"/>
              <a:chOff x="0" y="901609"/>
              <a:chExt cx="4806868" cy="664514"/>
            </a:xfrm>
          </p:grpSpPr>
          <p:cxnSp>
            <p:nvCxnSpPr>
              <p:cNvPr id="48" name="Google Shape;48;p48"/>
              <p:cNvCxnSpPr/>
              <p:nvPr/>
            </p:nvCxnSpPr>
            <p:spPr>
              <a:xfrm>
                <a:off x="0" y="1566123"/>
                <a:ext cx="2533933" cy="0"/>
              </a:xfrm>
              <a:prstGeom prst="straightConnector1">
                <a:avLst/>
              </a:prstGeom>
              <a:noFill/>
              <a:ln w="38100" cap="rnd" cmpd="sng">
                <a:solidFill>
                  <a:srgbClr val="0072FF"/>
                </a:solidFill>
                <a:prstDash val="solid"/>
                <a:round/>
                <a:headEnd type="none" w="sm" len="sm"/>
                <a:tailEnd type="none" w="sm" len="sm"/>
              </a:ln>
            </p:spPr>
          </p:cxnSp>
          <p:cxnSp>
            <p:nvCxnSpPr>
              <p:cNvPr id="49" name="Google Shape;49;p48"/>
              <p:cNvCxnSpPr/>
              <p:nvPr/>
            </p:nvCxnSpPr>
            <p:spPr>
              <a:xfrm rot="10800000" flipH="1">
                <a:off x="2520285" y="1059987"/>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50" name="Google Shape;50;p48"/>
              <p:cNvCxnSpPr/>
              <p:nvPr/>
            </p:nvCxnSpPr>
            <p:spPr>
              <a:xfrm>
                <a:off x="3111690" y="1059987"/>
                <a:ext cx="1378423" cy="0"/>
              </a:xfrm>
              <a:prstGeom prst="straightConnector1">
                <a:avLst/>
              </a:prstGeom>
              <a:noFill/>
              <a:ln w="38100" cap="rnd" cmpd="sng">
                <a:solidFill>
                  <a:srgbClr val="0072FF"/>
                </a:solidFill>
                <a:prstDash val="solid"/>
                <a:round/>
                <a:headEnd type="none" w="sm" len="sm"/>
                <a:tailEnd type="none" w="sm" len="sm"/>
              </a:ln>
            </p:spPr>
          </p:cxnSp>
          <p:sp>
            <p:nvSpPr>
              <p:cNvPr id="51" name="Google Shape;51;p48"/>
              <p:cNvSpPr/>
              <p:nvPr/>
            </p:nvSpPr>
            <p:spPr>
              <a:xfrm>
                <a:off x="4490113" y="901609"/>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52" name="Google Shape;52;p48"/>
            <p:cNvGrpSpPr/>
            <p:nvPr/>
          </p:nvGrpSpPr>
          <p:grpSpPr>
            <a:xfrm rot="10800000" flipH="1">
              <a:off x="-1225468" y="5291095"/>
              <a:ext cx="4806868" cy="664514"/>
              <a:chOff x="0" y="1232525"/>
              <a:chExt cx="4806868" cy="664514"/>
            </a:xfrm>
          </p:grpSpPr>
          <p:cxnSp>
            <p:nvCxnSpPr>
              <p:cNvPr id="53" name="Google Shape;53;p48"/>
              <p:cNvCxnSpPr/>
              <p:nvPr/>
            </p:nvCxnSpPr>
            <p:spPr>
              <a:xfrm>
                <a:off x="0" y="1897039"/>
                <a:ext cx="2533933" cy="0"/>
              </a:xfrm>
              <a:prstGeom prst="straightConnector1">
                <a:avLst/>
              </a:prstGeom>
              <a:noFill/>
              <a:ln w="38100" cap="rnd" cmpd="sng">
                <a:solidFill>
                  <a:srgbClr val="0072FF"/>
                </a:solidFill>
                <a:prstDash val="solid"/>
                <a:round/>
                <a:headEnd type="none" w="sm" len="sm"/>
                <a:tailEnd type="none" w="sm" len="sm"/>
              </a:ln>
            </p:spPr>
          </p:cxnSp>
          <p:cxnSp>
            <p:nvCxnSpPr>
              <p:cNvPr id="54" name="Google Shape;54;p48"/>
              <p:cNvCxnSpPr/>
              <p:nvPr/>
            </p:nvCxnSpPr>
            <p:spPr>
              <a:xfrm rot="10800000" flipH="1">
                <a:off x="2520285" y="1390903"/>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55" name="Google Shape;55;p48"/>
              <p:cNvCxnSpPr/>
              <p:nvPr/>
            </p:nvCxnSpPr>
            <p:spPr>
              <a:xfrm>
                <a:off x="3111690" y="1390903"/>
                <a:ext cx="1378423" cy="0"/>
              </a:xfrm>
              <a:prstGeom prst="straightConnector1">
                <a:avLst/>
              </a:prstGeom>
              <a:noFill/>
              <a:ln w="38100" cap="rnd" cmpd="sng">
                <a:solidFill>
                  <a:srgbClr val="0072FF"/>
                </a:solidFill>
                <a:prstDash val="solid"/>
                <a:round/>
                <a:headEnd type="none" w="sm" len="sm"/>
                <a:tailEnd type="none" w="sm" len="sm"/>
              </a:ln>
            </p:spPr>
          </p:cxnSp>
          <p:sp>
            <p:nvSpPr>
              <p:cNvPr id="56" name="Google Shape;56;p48"/>
              <p:cNvSpPr/>
              <p:nvPr/>
            </p:nvSpPr>
            <p:spPr>
              <a:xfrm>
                <a:off x="4490113" y="123252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57" name="Google Shape;57;p48"/>
            <p:cNvGrpSpPr/>
            <p:nvPr/>
          </p:nvGrpSpPr>
          <p:grpSpPr>
            <a:xfrm>
              <a:off x="-1225469" y="1860637"/>
              <a:ext cx="3835321" cy="547270"/>
              <a:chOff x="-1" y="1860637"/>
              <a:chExt cx="3835321" cy="547270"/>
            </a:xfrm>
          </p:grpSpPr>
          <p:sp>
            <p:nvSpPr>
              <p:cNvPr id="58" name="Google Shape;58;p48"/>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cxnSp>
            <p:nvCxnSpPr>
              <p:cNvPr id="59" name="Google Shape;59;p48"/>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60" name="Google Shape;60;p48"/>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61" name="Google Shape;61;p48"/>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62" name="Google Shape;62;p48"/>
            <p:cNvGrpSpPr/>
            <p:nvPr/>
          </p:nvGrpSpPr>
          <p:grpSpPr>
            <a:xfrm rot="10800000" flipH="1">
              <a:off x="-1259888" y="4408929"/>
              <a:ext cx="3835321" cy="547270"/>
              <a:chOff x="-1" y="1860637"/>
              <a:chExt cx="3835321" cy="547270"/>
            </a:xfrm>
          </p:grpSpPr>
          <p:sp>
            <p:nvSpPr>
              <p:cNvPr id="63" name="Google Shape;63;p48"/>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cxnSp>
            <p:nvCxnSpPr>
              <p:cNvPr id="64" name="Google Shape;64;p48"/>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65" name="Google Shape;65;p48"/>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66" name="Google Shape;66;p48"/>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67" name="Google Shape;67;p48"/>
            <p:cNvGrpSpPr/>
            <p:nvPr/>
          </p:nvGrpSpPr>
          <p:grpSpPr>
            <a:xfrm>
              <a:off x="-1252333" y="2715185"/>
              <a:ext cx="2776521" cy="436736"/>
              <a:chOff x="-26865" y="2715185"/>
              <a:chExt cx="2776521" cy="436736"/>
            </a:xfrm>
          </p:grpSpPr>
          <p:cxnSp>
            <p:nvCxnSpPr>
              <p:cNvPr id="68" name="Google Shape;68;p48"/>
              <p:cNvCxnSpPr/>
              <p:nvPr/>
            </p:nvCxnSpPr>
            <p:spPr>
              <a:xfrm>
                <a:off x="-26865" y="3151921"/>
                <a:ext cx="1402723" cy="0"/>
              </a:xfrm>
              <a:prstGeom prst="straightConnector1">
                <a:avLst/>
              </a:prstGeom>
              <a:noFill/>
              <a:ln w="38100" cap="rnd" cmpd="sng">
                <a:solidFill>
                  <a:srgbClr val="0072FF"/>
                </a:solidFill>
                <a:prstDash val="solid"/>
                <a:round/>
                <a:headEnd type="none" w="sm" len="sm"/>
                <a:tailEnd type="none" w="sm" len="sm"/>
              </a:ln>
            </p:spPr>
          </p:cxnSp>
          <p:cxnSp>
            <p:nvCxnSpPr>
              <p:cNvPr id="69" name="Google Shape;69;p48"/>
              <p:cNvCxnSpPr/>
              <p:nvPr/>
            </p:nvCxnSpPr>
            <p:spPr>
              <a:xfrm rot="10800000" flipH="1">
                <a:off x="1368303" y="2877197"/>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70" name="Google Shape;70;p48"/>
              <p:cNvCxnSpPr/>
              <p:nvPr/>
            </p:nvCxnSpPr>
            <p:spPr>
              <a:xfrm>
                <a:off x="1695690" y="2877197"/>
                <a:ext cx="763061" cy="0"/>
              </a:xfrm>
              <a:prstGeom prst="straightConnector1">
                <a:avLst/>
              </a:prstGeom>
              <a:noFill/>
              <a:ln w="38100" cap="rnd" cmpd="sng">
                <a:solidFill>
                  <a:srgbClr val="0072FF"/>
                </a:solidFill>
                <a:prstDash val="solid"/>
                <a:round/>
                <a:headEnd type="none" w="sm" len="sm"/>
                <a:tailEnd type="none" w="sm" len="sm"/>
              </a:ln>
            </p:spPr>
          </p:cxnSp>
          <p:sp>
            <p:nvSpPr>
              <p:cNvPr id="71" name="Google Shape;71;p48"/>
              <p:cNvSpPr/>
              <p:nvPr/>
            </p:nvSpPr>
            <p:spPr>
              <a:xfrm>
                <a:off x="2432901" y="271518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72" name="Google Shape;72;p48"/>
            <p:cNvGrpSpPr/>
            <p:nvPr/>
          </p:nvGrpSpPr>
          <p:grpSpPr>
            <a:xfrm>
              <a:off x="-1225468" y="3843225"/>
              <a:ext cx="2802371" cy="433101"/>
              <a:chOff x="-34420" y="3843718"/>
              <a:chExt cx="2802371" cy="433101"/>
            </a:xfrm>
          </p:grpSpPr>
          <p:cxnSp>
            <p:nvCxnSpPr>
              <p:cNvPr id="73" name="Google Shape;73;p48"/>
              <p:cNvCxnSpPr/>
              <p:nvPr/>
            </p:nvCxnSpPr>
            <p:spPr>
              <a:xfrm>
                <a:off x="-34420" y="3843718"/>
                <a:ext cx="1402723" cy="0"/>
              </a:xfrm>
              <a:prstGeom prst="straightConnector1">
                <a:avLst/>
              </a:prstGeom>
              <a:noFill/>
              <a:ln w="38100" cap="rnd" cmpd="sng">
                <a:solidFill>
                  <a:srgbClr val="0072FF"/>
                </a:solidFill>
                <a:prstDash val="solid"/>
                <a:round/>
                <a:headEnd type="none" w="sm" len="sm"/>
                <a:tailEnd type="none" w="sm" len="sm"/>
              </a:ln>
            </p:spPr>
          </p:cxnSp>
          <p:cxnSp>
            <p:nvCxnSpPr>
              <p:cNvPr id="74" name="Google Shape;74;p48"/>
              <p:cNvCxnSpPr/>
              <p:nvPr/>
            </p:nvCxnSpPr>
            <p:spPr>
              <a:xfrm>
                <a:off x="1360748" y="3843718"/>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75" name="Google Shape;75;p48"/>
              <p:cNvCxnSpPr/>
              <p:nvPr/>
            </p:nvCxnSpPr>
            <p:spPr>
              <a:xfrm>
                <a:off x="1688135" y="4118442"/>
                <a:ext cx="763061" cy="0"/>
              </a:xfrm>
              <a:prstGeom prst="straightConnector1">
                <a:avLst/>
              </a:prstGeom>
              <a:noFill/>
              <a:ln w="38100" cap="rnd" cmpd="sng">
                <a:solidFill>
                  <a:srgbClr val="0072FF"/>
                </a:solidFill>
                <a:prstDash val="solid"/>
                <a:round/>
                <a:headEnd type="none" w="sm" len="sm"/>
                <a:tailEnd type="none" w="sm" len="sm"/>
              </a:ln>
            </p:spPr>
          </p:cxnSp>
          <p:sp>
            <p:nvSpPr>
              <p:cNvPr id="76" name="Google Shape;76;p48"/>
              <p:cNvSpPr/>
              <p:nvPr/>
            </p:nvSpPr>
            <p:spPr>
              <a:xfrm>
                <a:off x="2451196" y="3960064"/>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grpSp>
        <p:nvGrpSpPr>
          <p:cNvPr id="77" name="Google Shape;77;p48"/>
          <p:cNvGrpSpPr/>
          <p:nvPr/>
        </p:nvGrpSpPr>
        <p:grpSpPr>
          <a:xfrm flipH="1">
            <a:off x="8607643" y="1121391"/>
            <a:ext cx="4841288" cy="5054000"/>
            <a:chOff x="-1259888" y="901609"/>
            <a:chExt cx="4841288" cy="5054000"/>
          </a:xfrm>
        </p:grpSpPr>
        <p:grpSp>
          <p:nvGrpSpPr>
            <p:cNvPr id="78" name="Google Shape;78;p48"/>
            <p:cNvGrpSpPr/>
            <p:nvPr/>
          </p:nvGrpSpPr>
          <p:grpSpPr>
            <a:xfrm>
              <a:off x="-1225468" y="901609"/>
              <a:ext cx="4806868" cy="664514"/>
              <a:chOff x="0" y="901609"/>
              <a:chExt cx="4806868" cy="664514"/>
            </a:xfrm>
          </p:grpSpPr>
          <p:cxnSp>
            <p:nvCxnSpPr>
              <p:cNvPr id="79" name="Google Shape;79;p48"/>
              <p:cNvCxnSpPr/>
              <p:nvPr/>
            </p:nvCxnSpPr>
            <p:spPr>
              <a:xfrm>
                <a:off x="0" y="1566123"/>
                <a:ext cx="2533933" cy="0"/>
              </a:xfrm>
              <a:prstGeom prst="straightConnector1">
                <a:avLst/>
              </a:prstGeom>
              <a:noFill/>
              <a:ln w="38100" cap="rnd" cmpd="sng">
                <a:solidFill>
                  <a:srgbClr val="0072FF"/>
                </a:solidFill>
                <a:prstDash val="solid"/>
                <a:round/>
                <a:headEnd type="none" w="sm" len="sm"/>
                <a:tailEnd type="none" w="sm" len="sm"/>
              </a:ln>
            </p:spPr>
          </p:cxnSp>
          <p:cxnSp>
            <p:nvCxnSpPr>
              <p:cNvPr id="80" name="Google Shape;80;p48"/>
              <p:cNvCxnSpPr/>
              <p:nvPr/>
            </p:nvCxnSpPr>
            <p:spPr>
              <a:xfrm rot="10800000" flipH="1">
                <a:off x="2520285" y="1059987"/>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81" name="Google Shape;81;p48"/>
              <p:cNvCxnSpPr/>
              <p:nvPr/>
            </p:nvCxnSpPr>
            <p:spPr>
              <a:xfrm>
                <a:off x="3111690" y="1059987"/>
                <a:ext cx="1378423" cy="0"/>
              </a:xfrm>
              <a:prstGeom prst="straightConnector1">
                <a:avLst/>
              </a:prstGeom>
              <a:noFill/>
              <a:ln w="38100" cap="rnd" cmpd="sng">
                <a:solidFill>
                  <a:srgbClr val="0072FF"/>
                </a:solidFill>
                <a:prstDash val="solid"/>
                <a:round/>
                <a:headEnd type="none" w="sm" len="sm"/>
                <a:tailEnd type="none" w="sm" len="sm"/>
              </a:ln>
            </p:spPr>
          </p:cxnSp>
          <p:sp>
            <p:nvSpPr>
              <p:cNvPr id="82" name="Google Shape;82;p48"/>
              <p:cNvSpPr/>
              <p:nvPr/>
            </p:nvSpPr>
            <p:spPr>
              <a:xfrm>
                <a:off x="4490113" y="901609"/>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83" name="Google Shape;83;p48"/>
            <p:cNvGrpSpPr/>
            <p:nvPr/>
          </p:nvGrpSpPr>
          <p:grpSpPr>
            <a:xfrm rot="10800000" flipH="1">
              <a:off x="-1225468" y="5291095"/>
              <a:ext cx="4806868" cy="664514"/>
              <a:chOff x="0" y="1232525"/>
              <a:chExt cx="4806868" cy="664514"/>
            </a:xfrm>
          </p:grpSpPr>
          <p:cxnSp>
            <p:nvCxnSpPr>
              <p:cNvPr id="84" name="Google Shape;84;p48"/>
              <p:cNvCxnSpPr/>
              <p:nvPr/>
            </p:nvCxnSpPr>
            <p:spPr>
              <a:xfrm>
                <a:off x="0" y="1897039"/>
                <a:ext cx="2533933" cy="0"/>
              </a:xfrm>
              <a:prstGeom prst="straightConnector1">
                <a:avLst/>
              </a:prstGeom>
              <a:noFill/>
              <a:ln w="38100" cap="rnd" cmpd="sng">
                <a:solidFill>
                  <a:srgbClr val="0072FF"/>
                </a:solidFill>
                <a:prstDash val="solid"/>
                <a:round/>
                <a:headEnd type="none" w="sm" len="sm"/>
                <a:tailEnd type="none" w="sm" len="sm"/>
              </a:ln>
            </p:spPr>
          </p:cxnSp>
          <p:cxnSp>
            <p:nvCxnSpPr>
              <p:cNvPr id="85" name="Google Shape;85;p48"/>
              <p:cNvCxnSpPr/>
              <p:nvPr/>
            </p:nvCxnSpPr>
            <p:spPr>
              <a:xfrm rot="10800000" flipH="1">
                <a:off x="2520285" y="1390903"/>
                <a:ext cx="591405" cy="506136"/>
              </a:xfrm>
              <a:prstGeom prst="straightConnector1">
                <a:avLst/>
              </a:prstGeom>
              <a:noFill/>
              <a:ln w="38100" cap="rnd" cmpd="sng">
                <a:solidFill>
                  <a:srgbClr val="0072FF"/>
                </a:solidFill>
                <a:prstDash val="solid"/>
                <a:round/>
                <a:headEnd type="none" w="sm" len="sm"/>
                <a:tailEnd type="none" w="sm" len="sm"/>
              </a:ln>
            </p:spPr>
          </p:cxnSp>
          <p:cxnSp>
            <p:nvCxnSpPr>
              <p:cNvPr id="86" name="Google Shape;86;p48"/>
              <p:cNvCxnSpPr/>
              <p:nvPr/>
            </p:nvCxnSpPr>
            <p:spPr>
              <a:xfrm>
                <a:off x="3111690" y="1390903"/>
                <a:ext cx="1378423" cy="0"/>
              </a:xfrm>
              <a:prstGeom prst="straightConnector1">
                <a:avLst/>
              </a:prstGeom>
              <a:noFill/>
              <a:ln w="38100" cap="rnd" cmpd="sng">
                <a:solidFill>
                  <a:srgbClr val="0072FF"/>
                </a:solidFill>
                <a:prstDash val="solid"/>
                <a:round/>
                <a:headEnd type="none" w="sm" len="sm"/>
                <a:tailEnd type="none" w="sm" len="sm"/>
              </a:ln>
            </p:spPr>
          </p:cxnSp>
          <p:sp>
            <p:nvSpPr>
              <p:cNvPr id="87" name="Google Shape;87;p48"/>
              <p:cNvSpPr/>
              <p:nvPr/>
            </p:nvSpPr>
            <p:spPr>
              <a:xfrm>
                <a:off x="4490113" y="123252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88" name="Google Shape;88;p48"/>
            <p:cNvGrpSpPr/>
            <p:nvPr/>
          </p:nvGrpSpPr>
          <p:grpSpPr>
            <a:xfrm>
              <a:off x="-1225469" y="1860637"/>
              <a:ext cx="3835321" cy="547270"/>
              <a:chOff x="-1" y="1860637"/>
              <a:chExt cx="3835321" cy="547270"/>
            </a:xfrm>
          </p:grpSpPr>
          <p:sp>
            <p:nvSpPr>
              <p:cNvPr id="89" name="Google Shape;89;p48"/>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cxnSp>
            <p:nvCxnSpPr>
              <p:cNvPr id="90" name="Google Shape;90;p48"/>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91" name="Google Shape;91;p48"/>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92" name="Google Shape;92;p48"/>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93" name="Google Shape;93;p48"/>
            <p:cNvGrpSpPr/>
            <p:nvPr/>
          </p:nvGrpSpPr>
          <p:grpSpPr>
            <a:xfrm rot="10800000" flipH="1">
              <a:off x="-1259888" y="4408929"/>
              <a:ext cx="3835321" cy="547270"/>
              <a:chOff x="-1" y="1860637"/>
              <a:chExt cx="3835321" cy="547270"/>
            </a:xfrm>
          </p:grpSpPr>
          <p:sp>
            <p:nvSpPr>
              <p:cNvPr id="94" name="Google Shape;94;p48"/>
              <p:cNvSpPr/>
              <p:nvPr/>
            </p:nvSpPr>
            <p:spPr>
              <a:xfrm>
                <a:off x="3518565" y="1860637"/>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cxnSp>
            <p:nvCxnSpPr>
              <p:cNvPr id="95" name="Google Shape;95;p48"/>
              <p:cNvCxnSpPr/>
              <p:nvPr/>
            </p:nvCxnSpPr>
            <p:spPr>
              <a:xfrm>
                <a:off x="-1" y="2407907"/>
                <a:ext cx="1985654" cy="0"/>
              </a:xfrm>
              <a:prstGeom prst="straightConnector1">
                <a:avLst/>
              </a:prstGeom>
              <a:noFill/>
              <a:ln w="38100" cap="rnd" cmpd="sng">
                <a:solidFill>
                  <a:srgbClr val="0072FF"/>
                </a:solidFill>
                <a:prstDash val="solid"/>
                <a:round/>
                <a:headEnd type="none" w="sm" len="sm"/>
                <a:tailEnd type="none" w="sm" len="sm"/>
              </a:ln>
            </p:spPr>
          </p:cxnSp>
          <p:cxnSp>
            <p:nvCxnSpPr>
              <p:cNvPr id="96" name="Google Shape;96;p48"/>
              <p:cNvCxnSpPr/>
              <p:nvPr/>
            </p:nvCxnSpPr>
            <p:spPr>
              <a:xfrm rot="10800000" flipH="1">
                <a:off x="1974958" y="2019015"/>
                <a:ext cx="463440" cy="388892"/>
              </a:xfrm>
              <a:prstGeom prst="straightConnector1">
                <a:avLst/>
              </a:prstGeom>
              <a:noFill/>
              <a:ln w="38100" cap="rnd" cmpd="sng">
                <a:solidFill>
                  <a:srgbClr val="0072FF"/>
                </a:solidFill>
                <a:prstDash val="solid"/>
                <a:round/>
                <a:headEnd type="none" w="sm" len="sm"/>
                <a:tailEnd type="none" w="sm" len="sm"/>
              </a:ln>
            </p:spPr>
          </p:cxnSp>
          <p:cxnSp>
            <p:nvCxnSpPr>
              <p:cNvPr id="97" name="Google Shape;97;p48"/>
              <p:cNvCxnSpPr/>
              <p:nvPr/>
            </p:nvCxnSpPr>
            <p:spPr>
              <a:xfrm>
                <a:off x="2438398" y="2019015"/>
                <a:ext cx="1080167" cy="0"/>
              </a:xfrm>
              <a:prstGeom prst="straightConnector1">
                <a:avLst/>
              </a:prstGeom>
              <a:noFill/>
              <a:ln w="38100" cap="rnd" cmpd="sng">
                <a:solidFill>
                  <a:srgbClr val="0072FF"/>
                </a:solidFill>
                <a:prstDash val="solid"/>
                <a:round/>
                <a:headEnd type="none" w="sm" len="sm"/>
                <a:tailEnd type="none" w="sm" len="sm"/>
              </a:ln>
            </p:spPr>
          </p:cxnSp>
        </p:grpSp>
        <p:grpSp>
          <p:nvGrpSpPr>
            <p:cNvPr id="98" name="Google Shape;98;p48"/>
            <p:cNvGrpSpPr/>
            <p:nvPr/>
          </p:nvGrpSpPr>
          <p:grpSpPr>
            <a:xfrm>
              <a:off x="-1252333" y="2715185"/>
              <a:ext cx="2776521" cy="436736"/>
              <a:chOff x="-26865" y="2715185"/>
              <a:chExt cx="2776521" cy="436736"/>
            </a:xfrm>
          </p:grpSpPr>
          <p:cxnSp>
            <p:nvCxnSpPr>
              <p:cNvPr id="99" name="Google Shape;99;p48"/>
              <p:cNvCxnSpPr/>
              <p:nvPr/>
            </p:nvCxnSpPr>
            <p:spPr>
              <a:xfrm>
                <a:off x="-26865" y="3151921"/>
                <a:ext cx="1402723" cy="0"/>
              </a:xfrm>
              <a:prstGeom prst="straightConnector1">
                <a:avLst/>
              </a:prstGeom>
              <a:noFill/>
              <a:ln w="38100" cap="rnd" cmpd="sng">
                <a:solidFill>
                  <a:srgbClr val="0072FF"/>
                </a:solidFill>
                <a:prstDash val="solid"/>
                <a:round/>
                <a:headEnd type="none" w="sm" len="sm"/>
                <a:tailEnd type="none" w="sm" len="sm"/>
              </a:ln>
            </p:spPr>
          </p:cxnSp>
          <p:cxnSp>
            <p:nvCxnSpPr>
              <p:cNvPr id="100" name="Google Shape;100;p48"/>
              <p:cNvCxnSpPr/>
              <p:nvPr/>
            </p:nvCxnSpPr>
            <p:spPr>
              <a:xfrm rot="10800000" flipH="1">
                <a:off x="1368303" y="2877197"/>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101" name="Google Shape;101;p48"/>
              <p:cNvCxnSpPr/>
              <p:nvPr/>
            </p:nvCxnSpPr>
            <p:spPr>
              <a:xfrm>
                <a:off x="1695690" y="2877197"/>
                <a:ext cx="763061" cy="0"/>
              </a:xfrm>
              <a:prstGeom prst="straightConnector1">
                <a:avLst/>
              </a:prstGeom>
              <a:noFill/>
              <a:ln w="38100" cap="rnd" cmpd="sng">
                <a:solidFill>
                  <a:srgbClr val="0072FF"/>
                </a:solidFill>
                <a:prstDash val="solid"/>
                <a:round/>
                <a:headEnd type="none" w="sm" len="sm"/>
                <a:tailEnd type="none" w="sm" len="sm"/>
              </a:ln>
            </p:spPr>
          </p:cxnSp>
          <p:sp>
            <p:nvSpPr>
              <p:cNvPr id="102" name="Google Shape;102;p48"/>
              <p:cNvSpPr/>
              <p:nvPr/>
            </p:nvSpPr>
            <p:spPr>
              <a:xfrm>
                <a:off x="2432901" y="2715185"/>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nvGrpSpPr>
            <p:cNvPr id="103" name="Google Shape;103;p48"/>
            <p:cNvGrpSpPr/>
            <p:nvPr/>
          </p:nvGrpSpPr>
          <p:grpSpPr>
            <a:xfrm>
              <a:off x="-1225468" y="3843225"/>
              <a:ext cx="2802371" cy="433101"/>
              <a:chOff x="-34420" y="3843718"/>
              <a:chExt cx="2802371" cy="433101"/>
            </a:xfrm>
          </p:grpSpPr>
          <p:cxnSp>
            <p:nvCxnSpPr>
              <p:cNvPr id="104" name="Google Shape;104;p48"/>
              <p:cNvCxnSpPr/>
              <p:nvPr/>
            </p:nvCxnSpPr>
            <p:spPr>
              <a:xfrm>
                <a:off x="-34420" y="3843718"/>
                <a:ext cx="1402723" cy="0"/>
              </a:xfrm>
              <a:prstGeom prst="straightConnector1">
                <a:avLst/>
              </a:prstGeom>
              <a:noFill/>
              <a:ln w="38100" cap="rnd" cmpd="sng">
                <a:solidFill>
                  <a:srgbClr val="0072FF"/>
                </a:solidFill>
                <a:prstDash val="solid"/>
                <a:round/>
                <a:headEnd type="none" w="sm" len="sm"/>
                <a:tailEnd type="none" w="sm" len="sm"/>
              </a:ln>
            </p:spPr>
          </p:cxnSp>
          <p:cxnSp>
            <p:nvCxnSpPr>
              <p:cNvPr id="105" name="Google Shape;105;p48"/>
              <p:cNvCxnSpPr/>
              <p:nvPr/>
            </p:nvCxnSpPr>
            <p:spPr>
              <a:xfrm>
                <a:off x="1360748" y="3843718"/>
                <a:ext cx="327387" cy="274724"/>
              </a:xfrm>
              <a:prstGeom prst="straightConnector1">
                <a:avLst/>
              </a:prstGeom>
              <a:noFill/>
              <a:ln w="38100" cap="rnd" cmpd="sng">
                <a:solidFill>
                  <a:srgbClr val="0072FF"/>
                </a:solidFill>
                <a:prstDash val="solid"/>
                <a:round/>
                <a:headEnd type="none" w="sm" len="sm"/>
                <a:tailEnd type="none" w="sm" len="sm"/>
              </a:ln>
            </p:spPr>
          </p:cxnSp>
          <p:cxnSp>
            <p:nvCxnSpPr>
              <p:cNvPr id="106" name="Google Shape;106;p48"/>
              <p:cNvCxnSpPr/>
              <p:nvPr/>
            </p:nvCxnSpPr>
            <p:spPr>
              <a:xfrm>
                <a:off x="1688135" y="4118442"/>
                <a:ext cx="763061" cy="0"/>
              </a:xfrm>
              <a:prstGeom prst="straightConnector1">
                <a:avLst/>
              </a:prstGeom>
              <a:noFill/>
              <a:ln w="38100" cap="rnd" cmpd="sng">
                <a:solidFill>
                  <a:srgbClr val="0072FF"/>
                </a:solidFill>
                <a:prstDash val="solid"/>
                <a:round/>
                <a:headEnd type="none" w="sm" len="sm"/>
                <a:tailEnd type="none" w="sm" len="sm"/>
              </a:ln>
            </p:spPr>
          </p:cxnSp>
          <p:sp>
            <p:nvSpPr>
              <p:cNvPr id="107" name="Google Shape;107;p48"/>
              <p:cNvSpPr/>
              <p:nvPr/>
            </p:nvSpPr>
            <p:spPr>
              <a:xfrm>
                <a:off x="2451196" y="3960064"/>
                <a:ext cx="316755" cy="316755"/>
              </a:xfrm>
              <a:prstGeom prst="ellipse">
                <a:avLst/>
              </a:prstGeom>
              <a:gradFill>
                <a:gsLst>
                  <a:gs pos="0">
                    <a:srgbClr val="0072FF"/>
                  </a:gs>
                  <a:gs pos="100000">
                    <a:srgbClr val="00C6FF"/>
                  </a:gs>
                </a:gsLst>
                <a:lin ang="2700000" scaled="0"/>
              </a:gradFill>
              <a:ln w="9525" cap="rnd" cmpd="sng">
                <a:solidFill>
                  <a:srgbClr val="0072F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grpSp>
      <p:sp>
        <p:nvSpPr>
          <p:cNvPr id="108" name="Google Shape;108;p48"/>
          <p:cNvSpPr/>
          <p:nvPr/>
        </p:nvSpPr>
        <p:spPr>
          <a:xfrm>
            <a:off x="11924591" y="658314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09" name="Google Shape;109;p48"/>
          <p:cNvSpPr txBox="1">
            <a:spLocks noGrp="1"/>
          </p:cNvSpPr>
          <p:nvPr>
            <p:ph type="sldNum" idx="12"/>
          </p:nvPr>
        </p:nvSpPr>
        <p:spPr>
          <a:xfrm>
            <a:off x="11679639" y="6545928"/>
            <a:ext cx="718028"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dirty="0"/>
          </a:p>
        </p:txBody>
      </p:sp>
      <p:sp>
        <p:nvSpPr>
          <p:cNvPr id="110" name="Google Shape;110;p48"/>
          <p:cNvSpPr txBox="1"/>
          <p:nvPr/>
        </p:nvSpPr>
        <p:spPr>
          <a:xfrm>
            <a:off x="4702630" y="640081"/>
            <a:ext cx="3028822" cy="646331"/>
          </a:xfrm>
          <a:prstGeom prst="rect">
            <a:avLst/>
          </a:prstGeom>
          <a:gradFill>
            <a:gsLst>
              <a:gs pos="0">
                <a:srgbClr val="0072FF"/>
              </a:gs>
              <a:gs pos="100000">
                <a:srgbClr val="00C6FF"/>
              </a:gs>
            </a:gsLst>
            <a:path path="circle">
              <a:fillToRect l="50000" t="50000" r="50000" b="50000"/>
            </a:path>
            <a:tileRect/>
          </a:grad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3600" b="0" i="0" dirty="0">
                <a:solidFill>
                  <a:schemeClr val="lt1"/>
                </a:solidFill>
                <a:latin typeface="Arial" panose="020B0604020202020204" pitchFamily="34" charset="0"/>
                <a:ea typeface="Times New Roman"/>
                <a:cs typeface="Arial" panose="020B0604020202020204" pitchFamily="34" charset="0"/>
                <a:sym typeface="Times New Roman"/>
              </a:rPr>
              <a:t>NỘI DUNG</a:t>
            </a:r>
            <a:endParaRPr dirty="0"/>
          </a:p>
        </p:txBody>
      </p:sp>
      <p:sp>
        <p:nvSpPr>
          <p:cNvPr id="111" name="Google Shape;111;p48"/>
          <p:cNvSpPr txBox="1">
            <a:spLocks noGrp="1"/>
          </p:cNvSpPr>
          <p:nvPr>
            <p:ph type="body" idx="1"/>
          </p:nvPr>
        </p:nvSpPr>
        <p:spPr>
          <a:xfrm>
            <a:off x="2735144" y="1286346"/>
            <a:ext cx="6721714" cy="4699000"/>
          </a:xfrm>
          <a:prstGeom prst="rect">
            <a:avLst/>
          </a:prstGeom>
          <a:noFill/>
          <a:ln>
            <a:noFill/>
          </a:ln>
        </p:spPr>
        <p:txBody>
          <a:bodyPr spcFirstLastPara="1" wrap="square" lIns="91425" tIns="45700" rIns="91425" bIns="45700" anchor="ctr" anchorCtr="0">
            <a:normAutofit/>
          </a:bodyPr>
          <a:lstStyle>
            <a:lvl1pPr marL="457200" lvl="0" indent="-406400" algn="just">
              <a:lnSpc>
                <a:spcPct val="130000"/>
              </a:lnSpc>
              <a:spcBef>
                <a:spcPts val="300"/>
              </a:spcBef>
              <a:spcAft>
                <a:spcPts val="0"/>
              </a:spcAft>
              <a:buClr>
                <a:schemeClr val="dk1"/>
              </a:buClr>
              <a:buSzPts val="2800"/>
              <a:buFont typeface="Calibri"/>
              <a:buAutoNum type="arabicPeriod"/>
              <a:defRPr sz="2800">
                <a:latin typeface="Arial"/>
                <a:ea typeface="Arial"/>
                <a:cs typeface="Arial"/>
                <a:sym typeface="Arial"/>
              </a:defRPr>
            </a:lvl1pPr>
            <a:lvl2pPr marL="914400" lvl="1" indent="-381000" algn="ctr">
              <a:lnSpc>
                <a:spcPct val="90000"/>
              </a:lnSpc>
              <a:spcBef>
                <a:spcPts val="500"/>
              </a:spcBef>
              <a:spcAft>
                <a:spcPts val="0"/>
              </a:spcAft>
              <a:buClr>
                <a:schemeClr val="dk1"/>
              </a:buClr>
              <a:buSzPts val="2400"/>
              <a:buFont typeface="Calibri"/>
              <a:buAutoNum type="arabicPeriod"/>
              <a:defRPr>
                <a:latin typeface="Arial"/>
                <a:ea typeface="Arial"/>
                <a:cs typeface="Arial"/>
                <a:sym typeface="Arial"/>
              </a:defRPr>
            </a:lvl2pPr>
            <a:lvl3pPr marL="1371600" lvl="2" indent="-355600" algn="ctr">
              <a:lnSpc>
                <a:spcPct val="90000"/>
              </a:lnSpc>
              <a:spcBef>
                <a:spcPts val="500"/>
              </a:spcBef>
              <a:spcAft>
                <a:spcPts val="0"/>
              </a:spcAft>
              <a:buClr>
                <a:schemeClr val="dk1"/>
              </a:buClr>
              <a:buSzPts val="2000"/>
              <a:buFont typeface="Calibri"/>
              <a:buAutoNum type="arabicPeriod"/>
              <a:defRPr>
                <a:latin typeface="Arial"/>
                <a:ea typeface="Arial"/>
                <a:cs typeface="Arial"/>
                <a:sym typeface="Arial"/>
              </a:defRPr>
            </a:lvl3pPr>
            <a:lvl4pPr marL="1828800" lvl="3"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4pPr>
            <a:lvl5pPr marL="2286000" lvl="4" indent="-342900" algn="ctr">
              <a:lnSpc>
                <a:spcPct val="90000"/>
              </a:lnSpc>
              <a:spcBef>
                <a:spcPts val="500"/>
              </a:spcBef>
              <a:spcAft>
                <a:spcPts val="0"/>
              </a:spcAft>
              <a:buClr>
                <a:schemeClr val="dk1"/>
              </a:buClr>
              <a:buSzPts val="1800"/>
              <a:buFont typeface="Calibri"/>
              <a:buAutoNum type="arabicPeriod"/>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12" name="Google Shape;112;p48"/>
          <p:cNvSpPr/>
          <p:nvPr/>
        </p:nvSpPr>
        <p:spPr>
          <a:xfrm rot="10800000">
            <a:off x="0" y="0"/>
            <a:ext cx="715617" cy="616911"/>
          </a:xfrm>
          <a:prstGeom prst="triangle">
            <a:avLst>
              <a:gd name="adj" fmla="val 100000"/>
            </a:avLst>
          </a:prstGeom>
          <a:solidFill>
            <a:srgbClr val="0072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13" name="Google Shape;113;p48"/>
          <p:cNvGrpSpPr/>
          <p:nvPr/>
        </p:nvGrpSpPr>
        <p:grpSpPr>
          <a:xfrm>
            <a:off x="58527" y="40944"/>
            <a:ext cx="2869771" cy="886519"/>
            <a:chOff x="44879" y="27296"/>
            <a:chExt cx="2869771" cy="886519"/>
          </a:xfrm>
        </p:grpSpPr>
        <p:cxnSp>
          <p:nvCxnSpPr>
            <p:cNvPr id="114" name="Google Shape;114;p48"/>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15" name="Google Shape;115;p48"/>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16" name="Google Shape;116;p48"/>
            <p:cNvCxnSpPr/>
            <p:nvPr/>
          </p:nvCxnSpPr>
          <p:spPr>
            <a:xfrm rot="10800000">
              <a:off x="52214" y="654128"/>
              <a:ext cx="0" cy="259687"/>
            </a:xfrm>
            <a:prstGeom prst="straightConnector1">
              <a:avLst/>
            </a:prstGeom>
            <a:noFill/>
            <a:ln w="38100" cap="flat" cmpd="sng">
              <a:solidFill>
                <a:srgbClr val="00C6FF"/>
              </a:solidFill>
              <a:prstDash val="solid"/>
              <a:miter lim="800000"/>
              <a:headEnd type="none" w="sm" len="sm"/>
              <a:tailEnd type="none" w="sm" len="sm"/>
            </a:ln>
          </p:spPr>
        </p:cxnSp>
      </p:grpSp>
      <p:pic>
        <p:nvPicPr>
          <p:cNvPr id="117" name="Google Shape;117;p48" descr="A picture containing clipart, vector graphics&#10;&#10;Description automatically generated"/>
          <p:cNvPicPr preferRelativeResize="0"/>
          <p:nvPr/>
        </p:nvPicPr>
        <p:blipFill rotWithShape="1">
          <a:blip r:embed="rId2">
            <a:alphaModFix/>
          </a:blip>
          <a:srcRect/>
          <a:stretch/>
        </p:blipFill>
        <p:spPr>
          <a:xfrm>
            <a:off x="412638" y="362637"/>
            <a:ext cx="544288" cy="450213"/>
          </a:xfrm>
          <a:prstGeom prst="rect">
            <a:avLst/>
          </a:prstGeom>
          <a:noFill/>
          <a:ln>
            <a:noFill/>
          </a:ln>
        </p:spPr>
      </p:pic>
      <p:sp>
        <p:nvSpPr>
          <p:cNvPr id="118" name="Google Shape;118;p48"/>
          <p:cNvSpPr txBox="1">
            <a:spLocks noGrp="1"/>
          </p:cNvSpPr>
          <p:nvPr>
            <p:ph type="dt" idx="10"/>
          </p:nvPr>
        </p:nvSpPr>
        <p:spPr>
          <a:xfrm>
            <a:off x="796022" y="6454635"/>
            <a:ext cx="2132276" cy="26684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ẫu nội dung 1" type="obj">
  <p:cSld name="OBJECT">
    <p:spTree>
      <p:nvGrpSpPr>
        <p:cNvPr id="1" name="Shape 119"/>
        <p:cNvGrpSpPr/>
        <p:nvPr/>
      </p:nvGrpSpPr>
      <p:grpSpPr>
        <a:xfrm>
          <a:off x="0" y="0"/>
          <a:ext cx="0" cy="0"/>
          <a:chOff x="0" y="0"/>
          <a:chExt cx="0" cy="0"/>
        </a:xfrm>
      </p:grpSpPr>
      <p:sp>
        <p:nvSpPr>
          <p:cNvPr id="120" name="Google Shape;120;p49"/>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21" name="Google Shape;121;p49"/>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22" name="Google Shape;122;p49"/>
          <p:cNvGrpSpPr/>
          <p:nvPr/>
        </p:nvGrpSpPr>
        <p:grpSpPr>
          <a:xfrm>
            <a:off x="58527" y="40944"/>
            <a:ext cx="2869771" cy="1563379"/>
            <a:chOff x="44879" y="27296"/>
            <a:chExt cx="2869771" cy="1563379"/>
          </a:xfrm>
        </p:grpSpPr>
        <p:cxnSp>
          <p:nvCxnSpPr>
            <p:cNvPr id="123" name="Google Shape;123;p49"/>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124" name="Google Shape;124;p49"/>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125" name="Google Shape;125;p49"/>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126" name="Google Shape;126;p49"/>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27" name="Google Shape;127;p49"/>
          <p:cNvGrpSpPr/>
          <p:nvPr/>
        </p:nvGrpSpPr>
        <p:grpSpPr>
          <a:xfrm rot="10800000">
            <a:off x="9263702" y="5253677"/>
            <a:ext cx="2869771" cy="1563379"/>
            <a:chOff x="44879" y="27296"/>
            <a:chExt cx="2869771" cy="1563379"/>
          </a:xfrm>
        </p:grpSpPr>
        <p:cxnSp>
          <p:nvCxnSpPr>
            <p:cNvPr id="128" name="Google Shape;128;p49"/>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129" name="Google Shape;129;p49"/>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130" name="Google Shape;130;p49"/>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131" name="Google Shape;131;p49"/>
          <p:cNvSpPr/>
          <p:nvPr/>
        </p:nvSpPr>
        <p:spPr>
          <a:xfrm>
            <a:off x="11924323" y="6588855"/>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32" name="Google Shape;132;p49"/>
          <p:cNvSpPr txBox="1">
            <a:spLocks noGrp="1"/>
          </p:cNvSpPr>
          <p:nvPr>
            <p:ph type="title"/>
          </p:nvPr>
        </p:nvSpPr>
        <p:spPr>
          <a:xfrm>
            <a:off x="838200" y="625123"/>
            <a:ext cx="10515600" cy="9792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4800"/>
              <a:buFont typeface="Times New Roman"/>
              <a:buNone/>
              <a:defRPr sz="48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33" name="Google Shape;133;p49"/>
          <p:cNvSpPr txBox="1">
            <a:spLocks noGrp="1"/>
          </p:cNvSpPr>
          <p:nvPr>
            <p:ph type="body" idx="1"/>
          </p:nvPr>
        </p:nvSpPr>
        <p:spPr>
          <a:xfrm>
            <a:off x="838200" y="1788160"/>
            <a:ext cx="10515600" cy="4388803"/>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34" name="Google Shape;134;p49"/>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49"/>
          <p:cNvSpPr txBox="1">
            <a:spLocks noGrp="1"/>
          </p:cNvSpPr>
          <p:nvPr>
            <p:ph type="sldNum" idx="12"/>
          </p:nvPr>
        </p:nvSpPr>
        <p:spPr>
          <a:xfrm>
            <a:off x="11738940" y="6560013"/>
            <a:ext cx="604681"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dirty="0"/>
          </a:p>
        </p:txBody>
      </p:sp>
      <p:sp>
        <p:nvSpPr>
          <p:cNvPr id="136" name="Google Shape;136;p49"/>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37" name="Google Shape;137;p49"/>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38" name="Google Shape;138;p49"/>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39" name="Google Shape;139;p49"/>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40" name="Google Shape;140;p49"/>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41" name="Google Shape;141;p49"/>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142" name="Google Shape;142;p49"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143" name="Google Shape;143;p49"/>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êu đề chương">
  <p:cSld name="Tiêu đề chương">
    <p:spTree>
      <p:nvGrpSpPr>
        <p:cNvPr id="1" name="Shape 167"/>
        <p:cNvGrpSpPr/>
        <p:nvPr/>
      </p:nvGrpSpPr>
      <p:grpSpPr>
        <a:xfrm>
          <a:off x="0" y="0"/>
          <a:ext cx="0" cy="0"/>
          <a:chOff x="0" y="0"/>
          <a:chExt cx="0" cy="0"/>
        </a:xfrm>
      </p:grpSpPr>
      <p:pic>
        <p:nvPicPr>
          <p:cNvPr id="168" name="Google Shape;168;p51" descr="Background pattern&#10;&#10;Description automatically generated"/>
          <p:cNvPicPr preferRelativeResize="0"/>
          <p:nvPr/>
        </p:nvPicPr>
        <p:blipFill rotWithShape="1">
          <a:blip r:embed="rId2">
            <a:alphaModFix/>
          </a:blip>
          <a:srcRect/>
          <a:stretch/>
        </p:blipFill>
        <p:spPr>
          <a:xfrm>
            <a:off x="-1" y="-1"/>
            <a:ext cx="12192001" cy="6854889"/>
          </a:xfrm>
          <a:prstGeom prst="rect">
            <a:avLst/>
          </a:prstGeom>
          <a:noFill/>
          <a:ln>
            <a:noFill/>
          </a:ln>
        </p:spPr>
      </p:pic>
      <p:sp>
        <p:nvSpPr>
          <p:cNvPr id="169" name="Google Shape;169;p51"/>
          <p:cNvSpPr/>
          <p:nvPr/>
        </p:nvSpPr>
        <p:spPr>
          <a:xfrm>
            <a:off x="0" y="-3113"/>
            <a:ext cx="12192000" cy="6858000"/>
          </a:xfrm>
          <a:prstGeom prst="rect">
            <a:avLst/>
          </a:prstGeom>
          <a:gradFill>
            <a:gsLst>
              <a:gs pos="0">
                <a:srgbClr val="0A4671">
                  <a:alpha val="74901"/>
                </a:srgbClr>
              </a:gs>
              <a:gs pos="100000">
                <a:srgbClr val="0A4671"/>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0" name="Google Shape;170;p51"/>
          <p:cNvSpPr/>
          <p:nvPr/>
        </p:nvSpPr>
        <p:spPr>
          <a:xfrm>
            <a:off x="16026" y="4629289"/>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1" name="Google Shape;171;p51"/>
          <p:cNvSpPr/>
          <p:nvPr/>
        </p:nvSpPr>
        <p:spPr>
          <a:xfrm>
            <a:off x="16026" y="5005641"/>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2" name="Google Shape;172;p51"/>
          <p:cNvSpPr/>
          <p:nvPr/>
        </p:nvSpPr>
        <p:spPr>
          <a:xfrm>
            <a:off x="16026" y="5381993"/>
            <a:ext cx="434350" cy="346950"/>
          </a:xfrm>
          <a:prstGeom prst="rect">
            <a:avLst/>
          </a:prstGeom>
          <a:solidFill>
            <a:srgbClr val="00F7FF"/>
          </a:solid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3" name="Google Shape;173;p51"/>
          <p:cNvSpPr/>
          <p:nvPr/>
        </p:nvSpPr>
        <p:spPr>
          <a:xfrm>
            <a:off x="16026" y="5758345"/>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4" name="Google Shape;174;p51"/>
          <p:cNvSpPr/>
          <p:nvPr/>
        </p:nvSpPr>
        <p:spPr>
          <a:xfrm>
            <a:off x="16026" y="6134697"/>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5" name="Google Shape;175;p51"/>
          <p:cNvSpPr/>
          <p:nvPr/>
        </p:nvSpPr>
        <p:spPr>
          <a:xfrm>
            <a:off x="16026" y="6511050"/>
            <a:ext cx="434350" cy="346950"/>
          </a:xfrm>
          <a:prstGeom prst="rect">
            <a:avLst/>
          </a:prstGeom>
          <a:noFill/>
          <a:ln w="12700" cap="flat" cmpd="sng">
            <a:solidFill>
              <a:srgbClr val="00F7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176" name="Google Shape;176;p51"/>
          <p:cNvSpPr/>
          <p:nvPr/>
        </p:nvSpPr>
        <p:spPr>
          <a:xfrm rot="10800000">
            <a:off x="0" y="0"/>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77" name="Google Shape;177;p51"/>
          <p:cNvGrpSpPr/>
          <p:nvPr/>
        </p:nvGrpSpPr>
        <p:grpSpPr>
          <a:xfrm>
            <a:off x="58527" y="40944"/>
            <a:ext cx="2869771" cy="1563379"/>
            <a:chOff x="44879" y="27296"/>
            <a:chExt cx="2869771" cy="1563379"/>
          </a:xfrm>
        </p:grpSpPr>
        <p:cxnSp>
          <p:nvCxnSpPr>
            <p:cNvPr id="178" name="Google Shape;178;p51"/>
            <p:cNvCxnSpPr/>
            <p:nvPr/>
          </p:nvCxnSpPr>
          <p:spPr>
            <a:xfrm rot="10800000">
              <a:off x="766351" y="34631"/>
              <a:ext cx="2148299" cy="0"/>
            </a:xfrm>
            <a:prstGeom prst="straightConnector1">
              <a:avLst/>
            </a:prstGeom>
            <a:noFill/>
            <a:ln w="38100" cap="flat" cmpd="sng">
              <a:solidFill>
                <a:srgbClr val="00F7FF"/>
              </a:solidFill>
              <a:prstDash val="solid"/>
              <a:miter lim="800000"/>
              <a:headEnd type="none" w="sm" len="sm"/>
              <a:tailEnd type="none" w="sm" len="sm"/>
            </a:ln>
          </p:spPr>
        </p:cxnSp>
        <p:cxnSp>
          <p:nvCxnSpPr>
            <p:cNvPr id="179" name="Google Shape;179;p51"/>
            <p:cNvCxnSpPr/>
            <p:nvPr/>
          </p:nvCxnSpPr>
          <p:spPr>
            <a:xfrm flipH="1">
              <a:off x="44879" y="27296"/>
              <a:ext cx="737495" cy="644210"/>
            </a:xfrm>
            <a:prstGeom prst="straightConnector1">
              <a:avLst/>
            </a:prstGeom>
            <a:noFill/>
            <a:ln w="38100" cap="flat" cmpd="sng">
              <a:solidFill>
                <a:srgbClr val="00F7FF"/>
              </a:solidFill>
              <a:prstDash val="solid"/>
              <a:miter lim="800000"/>
              <a:headEnd type="none" w="sm" len="sm"/>
              <a:tailEnd type="none" w="sm" len="sm"/>
            </a:ln>
          </p:spPr>
        </p:cxnSp>
        <p:cxnSp>
          <p:nvCxnSpPr>
            <p:cNvPr id="180" name="Google Shape;180;p51"/>
            <p:cNvCxnSpPr/>
            <p:nvPr/>
          </p:nvCxnSpPr>
          <p:spPr>
            <a:xfrm rot="10800000">
              <a:off x="52214" y="654128"/>
              <a:ext cx="0" cy="936547"/>
            </a:xfrm>
            <a:prstGeom prst="straightConnector1">
              <a:avLst/>
            </a:prstGeom>
            <a:noFill/>
            <a:ln w="38100" cap="flat" cmpd="sng">
              <a:solidFill>
                <a:srgbClr val="00F7FF"/>
              </a:solidFill>
              <a:prstDash val="solid"/>
              <a:miter lim="800000"/>
              <a:headEnd type="none" w="sm" len="sm"/>
              <a:tailEnd type="none" w="sm" len="sm"/>
            </a:ln>
          </p:spPr>
        </p:cxnSp>
      </p:grpSp>
      <p:sp>
        <p:nvSpPr>
          <p:cNvPr id="181" name="Google Shape;181;p51"/>
          <p:cNvSpPr/>
          <p:nvPr/>
        </p:nvSpPr>
        <p:spPr>
          <a:xfrm>
            <a:off x="11476383" y="6241089"/>
            <a:ext cx="715617" cy="616911"/>
          </a:xfrm>
          <a:prstGeom prst="triangle">
            <a:avLst>
              <a:gd name="adj" fmla="val 100000"/>
            </a:avLst>
          </a:prstGeom>
          <a:solidFill>
            <a:srgbClr val="00F7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182" name="Google Shape;182;p51"/>
          <p:cNvGrpSpPr/>
          <p:nvPr/>
        </p:nvGrpSpPr>
        <p:grpSpPr>
          <a:xfrm rot="10800000">
            <a:off x="9263702" y="5253677"/>
            <a:ext cx="2869771" cy="1563379"/>
            <a:chOff x="44879" y="27296"/>
            <a:chExt cx="2869771" cy="1563379"/>
          </a:xfrm>
        </p:grpSpPr>
        <p:cxnSp>
          <p:nvCxnSpPr>
            <p:cNvPr id="183" name="Google Shape;183;p51"/>
            <p:cNvCxnSpPr/>
            <p:nvPr/>
          </p:nvCxnSpPr>
          <p:spPr>
            <a:xfrm rot="10800000">
              <a:off x="766351" y="34631"/>
              <a:ext cx="2148299" cy="0"/>
            </a:xfrm>
            <a:prstGeom prst="straightConnector1">
              <a:avLst/>
            </a:prstGeom>
            <a:noFill/>
            <a:ln w="38100" cap="rnd" cmpd="sng">
              <a:solidFill>
                <a:srgbClr val="00F7FF"/>
              </a:solidFill>
              <a:prstDash val="solid"/>
              <a:round/>
              <a:headEnd type="none" w="sm" len="sm"/>
              <a:tailEnd type="none" w="sm" len="sm"/>
            </a:ln>
          </p:spPr>
        </p:cxnSp>
        <p:cxnSp>
          <p:nvCxnSpPr>
            <p:cNvPr id="184" name="Google Shape;184;p51"/>
            <p:cNvCxnSpPr/>
            <p:nvPr/>
          </p:nvCxnSpPr>
          <p:spPr>
            <a:xfrm flipH="1">
              <a:off x="44879" y="27296"/>
              <a:ext cx="737495" cy="644210"/>
            </a:xfrm>
            <a:prstGeom prst="straightConnector1">
              <a:avLst/>
            </a:prstGeom>
            <a:noFill/>
            <a:ln w="38100" cap="rnd" cmpd="sng">
              <a:solidFill>
                <a:srgbClr val="00F7FF"/>
              </a:solidFill>
              <a:prstDash val="solid"/>
              <a:round/>
              <a:headEnd type="none" w="sm" len="sm"/>
              <a:tailEnd type="none" w="sm" len="sm"/>
            </a:ln>
          </p:spPr>
        </p:cxnSp>
        <p:cxnSp>
          <p:nvCxnSpPr>
            <p:cNvPr id="185" name="Google Shape;185;p51"/>
            <p:cNvCxnSpPr/>
            <p:nvPr/>
          </p:nvCxnSpPr>
          <p:spPr>
            <a:xfrm rot="10800000">
              <a:off x="52214" y="654128"/>
              <a:ext cx="0" cy="936547"/>
            </a:xfrm>
            <a:prstGeom prst="straightConnector1">
              <a:avLst/>
            </a:prstGeom>
            <a:noFill/>
            <a:ln w="38100" cap="rnd" cmpd="sng">
              <a:solidFill>
                <a:srgbClr val="00F7FF"/>
              </a:solidFill>
              <a:prstDash val="solid"/>
              <a:round/>
              <a:headEnd type="none" w="sm" len="sm"/>
              <a:tailEnd type="none" w="sm" len="sm"/>
            </a:ln>
          </p:spPr>
        </p:cxnSp>
      </p:grpSp>
      <p:sp>
        <p:nvSpPr>
          <p:cNvPr id="186" name="Google Shape;186;p51"/>
          <p:cNvSpPr/>
          <p:nvPr/>
        </p:nvSpPr>
        <p:spPr>
          <a:xfrm>
            <a:off x="11928738" y="6583150"/>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187" name="Google Shape;187;p51"/>
          <p:cNvSpPr/>
          <p:nvPr/>
        </p:nvSpPr>
        <p:spPr>
          <a:xfrm>
            <a:off x="11589537" y="105878"/>
            <a:ext cx="489307" cy="405155"/>
          </a:xfrm>
          <a:custGeom>
            <a:avLst/>
            <a:gdLst/>
            <a:ahLst/>
            <a:cxnLst/>
            <a:rect l="l" t="t" r="r" b="b"/>
            <a:pathLst>
              <a:path w="489307" h="405155" extrusionOk="0">
                <a:moveTo>
                  <a:pt x="278290" y="349616"/>
                </a:moveTo>
                <a:lnTo>
                  <a:pt x="277683" y="349811"/>
                </a:lnTo>
                <a:lnTo>
                  <a:pt x="277976" y="349743"/>
                </a:lnTo>
                <a:close/>
                <a:moveTo>
                  <a:pt x="173116" y="214928"/>
                </a:moveTo>
                <a:cubicBezTo>
                  <a:pt x="186639" y="218079"/>
                  <a:pt x="199843" y="222476"/>
                  <a:pt x="212561" y="228062"/>
                </a:cubicBezTo>
                <a:cubicBezTo>
                  <a:pt x="213178" y="228246"/>
                  <a:pt x="213754" y="228547"/>
                  <a:pt x="214259" y="228947"/>
                </a:cubicBezTo>
                <a:cubicBezTo>
                  <a:pt x="214217" y="229557"/>
                  <a:pt x="213672" y="229599"/>
                  <a:pt x="213316" y="229788"/>
                </a:cubicBezTo>
                <a:cubicBezTo>
                  <a:pt x="202362" y="236025"/>
                  <a:pt x="191918" y="243127"/>
                  <a:pt x="182086" y="251026"/>
                </a:cubicBezTo>
                <a:cubicBezTo>
                  <a:pt x="181512" y="251550"/>
                  <a:pt x="180766" y="251843"/>
                  <a:pt x="179990" y="251847"/>
                </a:cubicBezTo>
                <a:lnTo>
                  <a:pt x="156055" y="251847"/>
                </a:lnTo>
                <a:cubicBezTo>
                  <a:pt x="155735" y="251891"/>
                  <a:pt x="155409" y="251824"/>
                  <a:pt x="155132" y="251658"/>
                </a:cubicBezTo>
                <a:cubicBezTo>
                  <a:pt x="155074" y="251207"/>
                  <a:pt x="155162" y="250748"/>
                  <a:pt x="155384" y="250353"/>
                </a:cubicBezTo>
                <a:cubicBezTo>
                  <a:pt x="159232" y="238513"/>
                  <a:pt x="164239" y="227084"/>
                  <a:pt x="170328" y="216233"/>
                </a:cubicBezTo>
                <a:cubicBezTo>
                  <a:pt x="171292" y="214507"/>
                  <a:pt x="171313" y="214507"/>
                  <a:pt x="173116" y="214928"/>
                </a:cubicBezTo>
                <a:close/>
                <a:moveTo>
                  <a:pt x="277908" y="214851"/>
                </a:moveTo>
                <a:cubicBezTo>
                  <a:pt x="278730" y="214533"/>
                  <a:pt x="279652" y="214946"/>
                  <a:pt x="279966" y="215771"/>
                </a:cubicBezTo>
                <a:cubicBezTo>
                  <a:pt x="286223" y="226906"/>
                  <a:pt x="291362" y="238640"/>
                  <a:pt x="295308" y="250795"/>
                </a:cubicBezTo>
                <a:cubicBezTo>
                  <a:pt x="295455" y="251088"/>
                  <a:pt x="295499" y="251423"/>
                  <a:pt x="295434" y="251743"/>
                </a:cubicBezTo>
                <a:cubicBezTo>
                  <a:pt x="294948" y="251907"/>
                  <a:pt x="294432" y="251957"/>
                  <a:pt x="293925" y="251890"/>
                </a:cubicBezTo>
                <a:cubicBezTo>
                  <a:pt x="286191" y="251890"/>
                  <a:pt x="278520" y="251890"/>
                  <a:pt x="270870" y="251890"/>
                </a:cubicBezTo>
                <a:cubicBezTo>
                  <a:pt x="269914" y="251905"/>
                  <a:pt x="268985" y="251576"/>
                  <a:pt x="268250" y="250964"/>
                </a:cubicBezTo>
                <a:cubicBezTo>
                  <a:pt x="258573" y="243178"/>
                  <a:pt x="248290" y="236182"/>
                  <a:pt x="237502" y="230042"/>
                </a:cubicBezTo>
                <a:cubicBezTo>
                  <a:pt x="237020" y="229859"/>
                  <a:pt x="236588" y="229564"/>
                  <a:pt x="236245" y="229179"/>
                </a:cubicBezTo>
                <a:cubicBezTo>
                  <a:pt x="236350" y="228589"/>
                  <a:pt x="236874" y="228547"/>
                  <a:pt x="237251" y="228400"/>
                </a:cubicBezTo>
                <a:cubicBezTo>
                  <a:pt x="250332" y="222603"/>
                  <a:pt x="263932" y="218072"/>
                  <a:pt x="277870" y="214866"/>
                </a:cubicBezTo>
                <a:cubicBezTo>
                  <a:pt x="277883" y="214862"/>
                  <a:pt x="277895" y="214856"/>
                  <a:pt x="277908" y="214851"/>
                </a:cubicBezTo>
                <a:close/>
                <a:moveTo>
                  <a:pt x="151422" y="211056"/>
                </a:moveTo>
                <a:cubicBezTo>
                  <a:pt x="154692" y="211561"/>
                  <a:pt x="157982" y="212024"/>
                  <a:pt x="161566" y="212550"/>
                </a:cubicBezTo>
                <a:cubicBezTo>
                  <a:pt x="159177" y="217160"/>
                  <a:pt x="156830" y="221622"/>
                  <a:pt x="154797" y="226084"/>
                </a:cubicBezTo>
                <a:cubicBezTo>
                  <a:pt x="152764" y="230546"/>
                  <a:pt x="150982" y="235114"/>
                  <a:pt x="148886" y="239639"/>
                </a:cubicBezTo>
                <a:cubicBezTo>
                  <a:pt x="148760" y="238250"/>
                  <a:pt x="148530" y="236840"/>
                  <a:pt x="148530" y="235429"/>
                </a:cubicBezTo>
                <a:cubicBezTo>
                  <a:pt x="148302" y="227778"/>
                  <a:pt x="148673" y="220121"/>
                  <a:pt x="149641" y="212529"/>
                </a:cubicBezTo>
                <a:cubicBezTo>
                  <a:pt x="149850" y="210908"/>
                  <a:pt x="149913" y="210845"/>
                  <a:pt x="151422" y="211056"/>
                </a:cubicBezTo>
                <a:close/>
                <a:moveTo>
                  <a:pt x="299584" y="210929"/>
                </a:moveTo>
                <a:cubicBezTo>
                  <a:pt x="300465" y="210803"/>
                  <a:pt x="300800" y="211224"/>
                  <a:pt x="300800" y="212003"/>
                </a:cubicBezTo>
                <a:cubicBezTo>
                  <a:pt x="301093" y="214655"/>
                  <a:pt x="301492" y="217328"/>
                  <a:pt x="301680" y="219980"/>
                </a:cubicBezTo>
                <a:cubicBezTo>
                  <a:pt x="302219" y="226164"/>
                  <a:pt x="302227" y="232382"/>
                  <a:pt x="301701" y="238566"/>
                </a:cubicBezTo>
                <a:cubicBezTo>
                  <a:pt x="301825" y="238991"/>
                  <a:pt x="301825" y="239445"/>
                  <a:pt x="301701" y="239871"/>
                </a:cubicBezTo>
                <a:cubicBezTo>
                  <a:pt x="301093" y="239765"/>
                  <a:pt x="301093" y="239344"/>
                  <a:pt x="301093" y="238923"/>
                </a:cubicBezTo>
                <a:cubicBezTo>
                  <a:pt x="297648" y="229900"/>
                  <a:pt x="293609" y="221117"/>
                  <a:pt x="289000" y="212634"/>
                </a:cubicBezTo>
                <a:cubicBezTo>
                  <a:pt x="292647" y="211813"/>
                  <a:pt x="296126" y="211455"/>
                  <a:pt x="299584" y="210929"/>
                </a:cubicBezTo>
                <a:close/>
                <a:moveTo>
                  <a:pt x="112605" y="209436"/>
                </a:moveTo>
                <a:cubicBezTo>
                  <a:pt x="121492" y="209225"/>
                  <a:pt x="130358" y="209162"/>
                  <a:pt x="139224" y="209814"/>
                </a:cubicBezTo>
                <a:cubicBezTo>
                  <a:pt x="140397" y="209899"/>
                  <a:pt x="140544" y="209920"/>
                  <a:pt x="140397" y="211204"/>
                </a:cubicBezTo>
                <a:cubicBezTo>
                  <a:pt x="140041" y="214445"/>
                  <a:pt x="139685" y="217707"/>
                  <a:pt x="139475" y="220970"/>
                </a:cubicBezTo>
                <a:cubicBezTo>
                  <a:pt x="139059" y="227242"/>
                  <a:pt x="139052" y="233536"/>
                  <a:pt x="139454" y="239808"/>
                </a:cubicBezTo>
                <a:cubicBezTo>
                  <a:pt x="139706" y="243786"/>
                  <a:pt x="140167" y="247722"/>
                  <a:pt x="140670" y="251616"/>
                </a:cubicBezTo>
                <a:cubicBezTo>
                  <a:pt x="140179" y="251869"/>
                  <a:pt x="139621" y="251957"/>
                  <a:pt x="139077" y="251869"/>
                </a:cubicBezTo>
                <a:cubicBezTo>
                  <a:pt x="131615" y="251869"/>
                  <a:pt x="124133" y="251869"/>
                  <a:pt x="116671" y="251869"/>
                </a:cubicBezTo>
                <a:cubicBezTo>
                  <a:pt x="115649" y="251976"/>
                  <a:pt x="114660" y="251463"/>
                  <a:pt x="114156" y="250564"/>
                </a:cubicBezTo>
                <a:cubicBezTo>
                  <a:pt x="106186" y="238977"/>
                  <a:pt x="104682" y="224098"/>
                  <a:pt x="110174" y="211140"/>
                </a:cubicBezTo>
                <a:cubicBezTo>
                  <a:pt x="110472" y="210061"/>
                  <a:pt x="111492" y="209345"/>
                  <a:pt x="112605" y="209436"/>
                </a:cubicBezTo>
                <a:close/>
                <a:moveTo>
                  <a:pt x="337584" y="209372"/>
                </a:moveTo>
                <a:cubicBezTo>
                  <a:pt x="338953" y="209237"/>
                  <a:pt x="340213" y="210134"/>
                  <a:pt x="340539" y="211477"/>
                </a:cubicBezTo>
                <a:cubicBezTo>
                  <a:pt x="345851" y="224367"/>
                  <a:pt x="344272" y="239083"/>
                  <a:pt x="336348" y="250542"/>
                </a:cubicBezTo>
                <a:cubicBezTo>
                  <a:pt x="335962" y="251350"/>
                  <a:pt x="335145" y="251860"/>
                  <a:pt x="334252" y="251847"/>
                </a:cubicBezTo>
                <a:cubicBezTo>
                  <a:pt x="326518" y="251847"/>
                  <a:pt x="318805" y="251847"/>
                  <a:pt x="311070" y="251847"/>
                </a:cubicBezTo>
                <a:cubicBezTo>
                  <a:pt x="310666" y="251921"/>
                  <a:pt x="310247" y="251822"/>
                  <a:pt x="309918" y="251574"/>
                </a:cubicBezTo>
                <a:cubicBezTo>
                  <a:pt x="310190" y="249090"/>
                  <a:pt x="310463" y="246564"/>
                  <a:pt x="310735" y="244038"/>
                </a:cubicBezTo>
                <a:cubicBezTo>
                  <a:pt x="311452" y="236806"/>
                  <a:pt x="311592" y="229528"/>
                  <a:pt x="311154" y="222274"/>
                </a:cubicBezTo>
                <a:cubicBezTo>
                  <a:pt x="310945" y="218612"/>
                  <a:pt x="310567" y="214992"/>
                  <a:pt x="310169" y="211350"/>
                </a:cubicBezTo>
                <a:cubicBezTo>
                  <a:pt x="310023" y="209919"/>
                  <a:pt x="310043" y="209814"/>
                  <a:pt x="311343" y="209814"/>
                </a:cubicBezTo>
                <a:cubicBezTo>
                  <a:pt x="320083" y="209161"/>
                  <a:pt x="328823" y="209245"/>
                  <a:pt x="337584" y="209372"/>
                </a:cubicBezTo>
                <a:close/>
                <a:moveTo>
                  <a:pt x="223837" y="156099"/>
                </a:moveTo>
                <a:cubicBezTo>
                  <a:pt x="225577" y="154857"/>
                  <a:pt x="225137" y="154920"/>
                  <a:pt x="226772" y="156099"/>
                </a:cubicBezTo>
                <a:cubicBezTo>
                  <a:pt x="245080" y="169370"/>
                  <a:pt x="260831" y="185874"/>
                  <a:pt x="273260" y="204805"/>
                </a:cubicBezTo>
                <a:lnTo>
                  <a:pt x="273909" y="205920"/>
                </a:lnTo>
                <a:lnTo>
                  <a:pt x="270220" y="206888"/>
                </a:lnTo>
                <a:cubicBezTo>
                  <a:pt x="255205" y="210723"/>
                  <a:pt x="240613" y="216070"/>
                  <a:pt x="226667" y="222843"/>
                </a:cubicBezTo>
                <a:cubicBezTo>
                  <a:pt x="225843" y="223317"/>
                  <a:pt x="224829" y="223317"/>
                  <a:pt x="224005" y="222843"/>
                </a:cubicBezTo>
                <a:cubicBezTo>
                  <a:pt x="209195" y="215638"/>
                  <a:pt x="193660" y="210050"/>
                  <a:pt x="177664" y="206173"/>
                </a:cubicBezTo>
                <a:cubicBezTo>
                  <a:pt x="177441" y="206099"/>
                  <a:pt x="177223" y="206006"/>
                  <a:pt x="177014" y="205899"/>
                </a:cubicBezTo>
                <a:cubicBezTo>
                  <a:pt x="176783" y="205289"/>
                  <a:pt x="177202" y="204994"/>
                  <a:pt x="177433" y="204636"/>
                </a:cubicBezTo>
                <a:cubicBezTo>
                  <a:pt x="189845" y="185766"/>
                  <a:pt x="205569" y="169321"/>
                  <a:pt x="223837" y="156099"/>
                </a:cubicBezTo>
                <a:close/>
                <a:moveTo>
                  <a:pt x="190281" y="135577"/>
                </a:moveTo>
                <a:cubicBezTo>
                  <a:pt x="198967" y="139281"/>
                  <a:pt x="207373" y="143615"/>
                  <a:pt x="215432" y="148542"/>
                </a:cubicBezTo>
                <a:cubicBezTo>
                  <a:pt x="215810" y="148774"/>
                  <a:pt x="216166" y="149048"/>
                  <a:pt x="216732" y="149426"/>
                </a:cubicBezTo>
                <a:cubicBezTo>
                  <a:pt x="214196" y="151426"/>
                  <a:pt x="211806" y="153278"/>
                  <a:pt x="209459" y="155194"/>
                </a:cubicBezTo>
                <a:cubicBezTo>
                  <a:pt x="193209" y="168404"/>
                  <a:pt x="179212" y="184185"/>
                  <a:pt x="168022" y="201921"/>
                </a:cubicBezTo>
                <a:cubicBezTo>
                  <a:pt x="167418" y="203270"/>
                  <a:pt x="165893" y="203935"/>
                  <a:pt x="164501" y="203457"/>
                </a:cubicBezTo>
                <a:cubicBezTo>
                  <a:pt x="160875" y="202721"/>
                  <a:pt x="157186" y="202215"/>
                  <a:pt x="153539" y="201626"/>
                </a:cubicBezTo>
                <a:cubicBezTo>
                  <a:pt x="151653" y="201331"/>
                  <a:pt x="151653" y="201331"/>
                  <a:pt x="152051" y="199521"/>
                </a:cubicBezTo>
                <a:cubicBezTo>
                  <a:pt x="153707" y="192399"/>
                  <a:pt x="155957" y="185427"/>
                  <a:pt x="158779" y="178683"/>
                </a:cubicBezTo>
                <a:cubicBezTo>
                  <a:pt x="165364" y="162853"/>
                  <a:pt x="174937" y="148450"/>
                  <a:pt x="186969" y="136271"/>
                </a:cubicBezTo>
                <a:cubicBezTo>
                  <a:pt x="187741" y="135236"/>
                  <a:pt x="189160" y="134937"/>
                  <a:pt x="190281" y="135577"/>
                </a:cubicBezTo>
                <a:close/>
                <a:moveTo>
                  <a:pt x="260223" y="135514"/>
                </a:moveTo>
                <a:cubicBezTo>
                  <a:pt x="261329" y="134828"/>
                  <a:pt x="262773" y="135102"/>
                  <a:pt x="263555" y="136146"/>
                </a:cubicBezTo>
                <a:cubicBezTo>
                  <a:pt x="279501" y="152309"/>
                  <a:pt x="291048" y="172311"/>
                  <a:pt x="297090" y="194239"/>
                </a:cubicBezTo>
                <a:cubicBezTo>
                  <a:pt x="297614" y="196133"/>
                  <a:pt x="298075" y="198027"/>
                  <a:pt x="298536" y="199943"/>
                </a:cubicBezTo>
                <a:cubicBezTo>
                  <a:pt x="298830" y="201248"/>
                  <a:pt x="298788" y="201269"/>
                  <a:pt x="297384" y="201479"/>
                </a:cubicBezTo>
                <a:cubicBezTo>
                  <a:pt x="293297" y="202237"/>
                  <a:pt x="289189" y="202848"/>
                  <a:pt x="285101" y="203584"/>
                </a:cubicBezTo>
                <a:cubicBezTo>
                  <a:pt x="284261" y="203820"/>
                  <a:pt x="283374" y="203412"/>
                  <a:pt x="283006" y="202616"/>
                </a:cubicBezTo>
                <a:cubicBezTo>
                  <a:pt x="277902" y="194481"/>
                  <a:pt x="272199" y="186741"/>
                  <a:pt x="265945" y="179463"/>
                </a:cubicBezTo>
                <a:cubicBezTo>
                  <a:pt x="257022" y="169004"/>
                  <a:pt x="247027" y="159522"/>
                  <a:pt x="236119" y="151174"/>
                </a:cubicBezTo>
                <a:lnTo>
                  <a:pt x="233793" y="149364"/>
                </a:lnTo>
                <a:cubicBezTo>
                  <a:pt x="235813" y="147960"/>
                  <a:pt x="237911" y="146674"/>
                  <a:pt x="240081" y="145512"/>
                </a:cubicBezTo>
                <a:cubicBezTo>
                  <a:pt x="246591" y="141782"/>
                  <a:pt x="253316" y="138444"/>
                  <a:pt x="260223" y="135514"/>
                </a:cubicBezTo>
                <a:close/>
                <a:moveTo>
                  <a:pt x="322955" y="47469"/>
                </a:moveTo>
                <a:cubicBezTo>
                  <a:pt x="300264" y="54570"/>
                  <a:pt x="278009" y="63003"/>
                  <a:pt x="256303" y="72727"/>
                </a:cubicBezTo>
                <a:cubicBezTo>
                  <a:pt x="245153" y="77799"/>
                  <a:pt x="234128" y="83145"/>
                  <a:pt x="223376" y="89060"/>
                </a:cubicBezTo>
                <a:cubicBezTo>
                  <a:pt x="197303" y="103220"/>
                  <a:pt x="172759" y="120058"/>
                  <a:pt x="150144" y="139302"/>
                </a:cubicBezTo>
                <a:cubicBezTo>
                  <a:pt x="120830" y="164358"/>
                  <a:pt x="95293" y="193554"/>
                  <a:pt x="74334" y="225979"/>
                </a:cubicBezTo>
                <a:cubicBezTo>
                  <a:pt x="65749" y="239223"/>
                  <a:pt x="58928" y="253537"/>
                  <a:pt x="54045" y="268560"/>
                </a:cubicBezTo>
                <a:cubicBezTo>
                  <a:pt x="50376" y="279928"/>
                  <a:pt x="48876" y="291889"/>
                  <a:pt x="49622" y="303815"/>
                </a:cubicBezTo>
                <a:cubicBezTo>
                  <a:pt x="50381" y="318010"/>
                  <a:pt x="55442" y="331635"/>
                  <a:pt x="64126" y="342860"/>
                </a:cubicBezTo>
                <a:cubicBezTo>
                  <a:pt x="69755" y="349890"/>
                  <a:pt x="76705" y="355742"/>
                  <a:pt x="84583" y="360077"/>
                </a:cubicBezTo>
                <a:cubicBezTo>
                  <a:pt x="99400" y="368204"/>
                  <a:pt x="115709" y="373216"/>
                  <a:pt x="132517" y="374811"/>
                </a:cubicBezTo>
                <a:cubicBezTo>
                  <a:pt x="140389" y="375666"/>
                  <a:pt x="148317" y="375870"/>
                  <a:pt x="156222" y="375422"/>
                </a:cubicBezTo>
                <a:cubicBezTo>
                  <a:pt x="168209" y="374761"/>
                  <a:pt x="180147" y="373405"/>
                  <a:pt x="191979" y="371359"/>
                </a:cubicBezTo>
                <a:cubicBezTo>
                  <a:pt x="209438" y="368413"/>
                  <a:pt x="226814" y="365024"/>
                  <a:pt x="244000" y="360604"/>
                </a:cubicBezTo>
                <a:lnTo>
                  <a:pt x="277680" y="349812"/>
                </a:lnTo>
                <a:lnTo>
                  <a:pt x="247375" y="356815"/>
                </a:lnTo>
                <a:cubicBezTo>
                  <a:pt x="237369" y="358185"/>
                  <a:pt x="227256" y="358602"/>
                  <a:pt x="217172" y="358057"/>
                </a:cubicBezTo>
                <a:cubicBezTo>
                  <a:pt x="196093" y="356998"/>
                  <a:pt x="175394" y="352001"/>
                  <a:pt x="156138" y="343323"/>
                </a:cubicBezTo>
                <a:cubicBezTo>
                  <a:pt x="127518" y="330429"/>
                  <a:pt x="102944" y="309934"/>
                  <a:pt x="85065" y="284051"/>
                </a:cubicBezTo>
                <a:cubicBezTo>
                  <a:pt x="84876" y="283777"/>
                  <a:pt x="84667" y="283525"/>
                  <a:pt x="84499" y="283251"/>
                </a:cubicBezTo>
                <a:cubicBezTo>
                  <a:pt x="83388" y="281462"/>
                  <a:pt x="83702" y="280768"/>
                  <a:pt x="85798" y="280768"/>
                </a:cubicBezTo>
                <a:cubicBezTo>
                  <a:pt x="97955" y="280768"/>
                  <a:pt x="110090" y="280768"/>
                  <a:pt x="122226" y="280768"/>
                </a:cubicBezTo>
                <a:cubicBezTo>
                  <a:pt x="123646" y="280875"/>
                  <a:pt x="124955" y="281578"/>
                  <a:pt x="125831" y="282704"/>
                </a:cubicBezTo>
                <a:cubicBezTo>
                  <a:pt x="133821" y="290881"/>
                  <a:pt x="142741" y="298088"/>
                  <a:pt x="152407" y="304173"/>
                </a:cubicBezTo>
                <a:cubicBezTo>
                  <a:pt x="168993" y="314500"/>
                  <a:pt x="187563" y="321191"/>
                  <a:pt x="206902" y="323811"/>
                </a:cubicBezTo>
                <a:cubicBezTo>
                  <a:pt x="203192" y="321138"/>
                  <a:pt x="199902" y="318507"/>
                  <a:pt x="196548" y="316002"/>
                </a:cubicBezTo>
                <a:cubicBezTo>
                  <a:pt x="186802" y="308699"/>
                  <a:pt x="177119" y="301290"/>
                  <a:pt x="167393" y="293965"/>
                </a:cubicBezTo>
                <a:cubicBezTo>
                  <a:pt x="154168" y="283904"/>
                  <a:pt x="140901" y="273780"/>
                  <a:pt x="127571" y="263740"/>
                </a:cubicBezTo>
                <a:cubicBezTo>
                  <a:pt x="126795" y="263150"/>
                  <a:pt x="125433" y="262687"/>
                  <a:pt x="125789" y="261466"/>
                </a:cubicBezTo>
                <a:cubicBezTo>
                  <a:pt x="126145" y="260246"/>
                  <a:pt x="127529" y="260666"/>
                  <a:pt x="128472" y="260666"/>
                </a:cubicBezTo>
                <a:cubicBezTo>
                  <a:pt x="143751" y="260666"/>
                  <a:pt x="159010" y="260666"/>
                  <a:pt x="174289" y="260666"/>
                </a:cubicBezTo>
                <a:cubicBezTo>
                  <a:pt x="176224" y="260587"/>
                  <a:pt x="178058" y="261538"/>
                  <a:pt x="179110" y="263171"/>
                </a:cubicBezTo>
                <a:cubicBezTo>
                  <a:pt x="193928" y="283378"/>
                  <a:pt x="208914" y="303289"/>
                  <a:pt x="223795" y="323369"/>
                </a:cubicBezTo>
                <a:cubicBezTo>
                  <a:pt x="225221" y="325348"/>
                  <a:pt x="225304" y="325327"/>
                  <a:pt x="226772" y="323369"/>
                </a:cubicBezTo>
                <a:cubicBezTo>
                  <a:pt x="241584" y="303557"/>
                  <a:pt x="256310" y="283742"/>
                  <a:pt x="270954" y="263929"/>
                </a:cubicBezTo>
                <a:cubicBezTo>
                  <a:pt x="272283" y="261856"/>
                  <a:pt x="274624" y="260664"/>
                  <a:pt x="277074" y="260814"/>
                </a:cubicBezTo>
                <a:cubicBezTo>
                  <a:pt x="292018" y="260814"/>
                  <a:pt x="306983" y="260814"/>
                  <a:pt x="321928" y="260814"/>
                </a:cubicBezTo>
                <a:cubicBezTo>
                  <a:pt x="322934" y="260814"/>
                  <a:pt x="324568" y="260498"/>
                  <a:pt x="324799" y="261614"/>
                </a:cubicBezTo>
                <a:cubicBezTo>
                  <a:pt x="325030" y="262729"/>
                  <a:pt x="323730" y="263234"/>
                  <a:pt x="322934" y="263824"/>
                </a:cubicBezTo>
                <a:lnTo>
                  <a:pt x="269298" y="304447"/>
                </a:lnTo>
                <a:cubicBezTo>
                  <a:pt x="261082" y="310677"/>
                  <a:pt x="252803" y="316844"/>
                  <a:pt x="244650" y="323159"/>
                </a:cubicBezTo>
                <a:cubicBezTo>
                  <a:pt x="244342" y="323331"/>
                  <a:pt x="244088" y="323586"/>
                  <a:pt x="243916" y="323895"/>
                </a:cubicBezTo>
                <a:cubicBezTo>
                  <a:pt x="268192" y="320507"/>
                  <a:pt x="291142" y="310734"/>
                  <a:pt x="310442" y="295565"/>
                </a:cubicBezTo>
                <a:cubicBezTo>
                  <a:pt x="315749" y="291353"/>
                  <a:pt x="320762" y="286781"/>
                  <a:pt x="325449" y="281883"/>
                </a:cubicBezTo>
                <a:cubicBezTo>
                  <a:pt x="326298" y="281079"/>
                  <a:pt x="327455" y="280694"/>
                  <a:pt x="328614" y="280831"/>
                </a:cubicBezTo>
                <a:cubicBezTo>
                  <a:pt x="337710" y="280831"/>
                  <a:pt x="346785" y="280704"/>
                  <a:pt x="355861" y="280831"/>
                </a:cubicBezTo>
                <a:cubicBezTo>
                  <a:pt x="357919" y="281003"/>
                  <a:pt x="359891" y="279961"/>
                  <a:pt x="360912" y="278158"/>
                </a:cubicBezTo>
                <a:cubicBezTo>
                  <a:pt x="371568" y="262456"/>
                  <a:pt x="379537" y="245076"/>
                  <a:pt x="384491" y="226737"/>
                </a:cubicBezTo>
                <a:cubicBezTo>
                  <a:pt x="387315" y="216183"/>
                  <a:pt x="389153" y="205387"/>
                  <a:pt x="389983" y="194491"/>
                </a:cubicBezTo>
                <a:cubicBezTo>
                  <a:pt x="390318" y="190281"/>
                  <a:pt x="390507" y="186071"/>
                  <a:pt x="390507" y="181862"/>
                </a:cubicBezTo>
                <a:cubicBezTo>
                  <a:pt x="390501" y="172251"/>
                  <a:pt x="389715" y="162655"/>
                  <a:pt x="388159" y="153173"/>
                </a:cubicBezTo>
                <a:cubicBezTo>
                  <a:pt x="385212" y="135768"/>
                  <a:pt x="379650" y="118913"/>
                  <a:pt x="371664" y="103183"/>
                </a:cubicBezTo>
                <a:cubicBezTo>
                  <a:pt x="365936" y="91914"/>
                  <a:pt x="358969" y="81324"/>
                  <a:pt x="350893" y="71611"/>
                </a:cubicBezTo>
                <a:cubicBezTo>
                  <a:pt x="343746" y="63084"/>
                  <a:pt x="335794" y="55274"/>
                  <a:pt x="327146" y="48289"/>
                </a:cubicBezTo>
                <a:cubicBezTo>
                  <a:pt x="326002" y="47268"/>
                  <a:pt x="324397" y="46953"/>
                  <a:pt x="322955" y="47469"/>
                </a:cubicBezTo>
                <a:close/>
                <a:moveTo>
                  <a:pt x="279044" y="15391"/>
                </a:moveTo>
                <a:cubicBezTo>
                  <a:pt x="280107" y="14960"/>
                  <a:pt x="281293" y="14960"/>
                  <a:pt x="282356" y="15391"/>
                </a:cubicBezTo>
                <a:cubicBezTo>
                  <a:pt x="284473" y="16296"/>
                  <a:pt x="286694" y="17075"/>
                  <a:pt x="288790" y="17896"/>
                </a:cubicBezTo>
                <a:cubicBezTo>
                  <a:pt x="288958" y="17959"/>
                  <a:pt x="289126" y="18085"/>
                  <a:pt x="289650" y="18380"/>
                </a:cubicBezTo>
                <a:cubicBezTo>
                  <a:pt x="281266" y="21200"/>
                  <a:pt x="273217" y="23852"/>
                  <a:pt x="265211" y="26947"/>
                </a:cubicBezTo>
                <a:cubicBezTo>
                  <a:pt x="257204" y="30041"/>
                  <a:pt x="249282" y="33282"/>
                  <a:pt x="241422" y="36755"/>
                </a:cubicBezTo>
                <a:cubicBezTo>
                  <a:pt x="233562" y="40228"/>
                  <a:pt x="225807" y="43911"/>
                  <a:pt x="218115" y="47742"/>
                </a:cubicBezTo>
                <a:cubicBezTo>
                  <a:pt x="210429" y="51601"/>
                  <a:pt x="202835" y="55635"/>
                  <a:pt x="195332" y="59845"/>
                </a:cubicBezTo>
                <a:cubicBezTo>
                  <a:pt x="187814" y="64069"/>
                  <a:pt x="180403" y="68454"/>
                  <a:pt x="173094" y="73000"/>
                </a:cubicBezTo>
                <a:cubicBezTo>
                  <a:pt x="165785" y="77547"/>
                  <a:pt x="158569" y="82254"/>
                  <a:pt x="151443" y="87124"/>
                </a:cubicBezTo>
                <a:cubicBezTo>
                  <a:pt x="144373" y="92007"/>
                  <a:pt x="137386" y="97044"/>
                  <a:pt x="130483" y="102236"/>
                </a:cubicBezTo>
                <a:cubicBezTo>
                  <a:pt x="123581" y="107428"/>
                  <a:pt x="116804" y="112781"/>
                  <a:pt x="110153" y="118296"/>
                </a:cubicBezTo>
                <a:cubicBezTo>
                  <a:pt x="103516" y="123796"/>
                  <a:pt x="96990" y="129466"/>
                  <a:pt x="90577" y="135303"/>
                </a:cubicBezTo>
                <a:cubicBezTo>
                  <a:pt x="84163" y="141140"/>
                  <a:pt x="77910" y="147132"/>
                  <a:pt x="71818" y="153278"/>
                </a:cubicBezTo>
                <a:cubicBezTo>
                  <a:pt x="65740" y="159424"/>
                  <a:pt x="59850" y="165739"/>
                  <a:pt x="53814" y="172474"/>
                </a:cubicBezTo>
                <a:cubicBezTo>
                  <a:pt x="53793" y="170496"/>
                  <a:pt x="53940" y="169043"/>
                  <a:pt x="53940" y="167612"/>
                </a:cubicBezTo>
                <a:cubicBezTo>
                  <a:pt x="53730" y="163739"/>
                  <a:pt x="55616" y="161129"/>
                  <a:pt x="58131" y="158456"/>
                </a:cubicBezTo>
                <a:cubicBezTo>
                  <a:pt x="80821" y="134501"/>
                  <a:pt x="105627" y="112661"/>
                  <a:pt x="132244" y="93206"/>
                </a:cubicBezTo>
                <a:cubicBezTo>
                  <a:pt x="156774" y="75183"/>
                  <a:pt x="182675" y="59123"/>
                  <a:pt x="209710" y="45174"/>
                </a:cubicBezTo>
                <a:cubicBezTo>
                  <a:pt x="232078" y="33585"/>
                  <a:pt x="255249" y="23631"/>
                  <a:pt x="279044" y="15391"/>
                </a:cubicBezTo>
                <a:close/>
                <a:moveTo>
                  <a:pt x="261648" y="9456"/>
                </a:moveTo>
                <a:cubicBezTo>
                  <a:pt x="264037" y="10193"/>
                  <a:pt x="266469" y="10698"/>
                  <a:pt x="268900" y="11287"/>
                </a:cubicBezTo>
                <a:cubicBezTo>
                  <a:pt x="269067" y="11351"/>
                  <a:pt x="269227" y="11429"/>
                  <a:pt x="269382" y="11519"/>
                </a:cubicBezTo>
                <a:cubicBezTo>
                  <a:pt x="269005" y="12087"/>
                  <a:pt x="268376" y="12108"/>
                  <a:pt x="267852" y="12298"/>
                </a:cubicBezTo>
                <a:cubicBezTo>
                  <a:pt x="242275" y="21696"/>
                  <a:pt x="217451" y="33038"/>
                  <a:pt x="193593" y="46227"/>
                </a:cubicBezTo>
                <a:cubicBezTo>
                  <a:pt x="177984" y="54843"/>
                  <a:pt x="162747" y="64161"/>
                  <a:pt x="147880" y="74180"/>
                </a:cubicBezTo>
                <a:cubicBezTo>
                  <a:pt x="131120" y="85503"/>
                  <a:pt x="114947" y="97678"/>
                  <a:pt x="99422" y="110656"/>
                </a:cubicBezTo>
                <a:cubicBezTo>
                  <a:pt x="90437" y="118219"/>
                  <a:pt x="81690" y="126057"/>
                  <a:pt x="73180" y="134167"/>
                </a:cubicBezTo>
                <a:cubicBezTo>
                  <a:pt x="67605" y="139471"/>
                  <a:pt x="62261" y="145007"/>
                  <a:pt x="56853" y="150479"/>
                </a:cubicBezTo>
                <a:cubicBezTo>
                  <a:pt x="56769" y="150732"/>
                  <a:pt x="56602" y="150985"/>
                  <a:pt x="56371" y="150985"/>
                </a:cubicBezTo>
                <a:cubicBezTo>
                  <a:pt x="56015" y="151027"/>
                  <a:pt x="56036" y="150690"/>
                  <a:pt x="56057" y="150458"/>
                </a:cubicBezTo>
                <a:cubicBezTo>
                  <a:pt x="56043" y="150016"/>
                  <a:pt x="56167" y="149583"/>
                  <a:pt x="56413" y="149217"/>
                </a:cubicBezTo>
                <a:cubicBezTo>
                  <a:pt x="56806" y="146377"/>
                  <a:pt x="57380" y="143563"/>
                  <a:pt x="58132" y="140797"/>
                </a:cubicBezTo>
                <a:cubicBezTo>
                  <a:pt x="58380" y="140120"/>
                  <a:pt x="58808" y="139524"/>
                  <a:pt x="59368" y="139071"/>
                </a:cubicBezTo>
                <a:cubicBezTo>
                  <a:pt x="66760" y="131690"/>
                  <a:pt x="74354" y="124491"/>
                  <a:pt x="82151" y="117476"/>
                </a:cubicBezTo>
                <a:cubicBezTo>
                  <a:pt x="101750" y="100000"/>
                  <a:pt x="122497" y="83868"/>
                  <a:pt x="144254" y="69191"/>
                </a:cubicBezTo>
                <a:cubicBezTo>
                  <a:pt x="163134" y="56408"/>
                  <a:pt x="182729" y="44722"/>
                  <a:pt x="202940" y="34188"/>
                </a:cubicBezTo>
                <a:cubicBezTo>
                  <a:pt x="220404" y="25119"/>
                  <a:pt x="238335" y="16989"/>
                  <a:pt x="256660" y="9835"/>
                </a:cubicBezTo>
                <a:cubicBezTo>
                  <a:pt x="258227" y="9124"/>
                  <a:pt x="259992" y="8990"/>
                  <a:pt x="261648" y="9456"/>
                </a:cubicBezTo>
                <a:close/>
                <a:moveTo>
                  <a:pt x="245404" y="6677"/>
                </a:moveTo>
                <a:cubicBezTo>
                  <a:pt x="245634" y="6614"/>
                  <a:pt x="246158" y="6256"/>
                  <a:pt x="246033" y="6825"/>
                </a:cubicBezTo>
                <a:cubicBezTo>
                  <a:pt x="245907" y="7393"/>
                  <a:pt x="245488" y="7393"/>
                  <a:pt x="245027" y="7393"/>
                </a:cubicBezTo>
                <a:cubicBezTo>
                  <a:pt x="236643" y="10887"/>
                  <a:pt x="228301" y="14528"/>
                  <a:pt x="220064" y="18401"/>
                </a:cubicBezTo>
                <a:cubicBezTo>
                  <a:pt x="203994" y="25993"/>
                  <a:pt x="188275" y="34293"/>
                  <a:pt x="172905" y="43301"/>
                </a:cubicBezTo>
                <a:cubicBezTo>
                  <a:pt x="147433" y="58287"/>
                  <a:pt x="123089" y="75129"/>
                  <a:pt x="100071" y="93691"/>
                </a:cubicBezTo>
                <a:cubicBezTo>
                  <a:pt x="88166" y="103268"/>
                  <a:pt x="76638" y="113308"/>
                  <a:pt x="65572" y="123916"/>
                </a:cubicBezTo>
                <a:lnTo>
                  <a:pt x="62407" y="126842"/>
                </a:lnTo>
                <a:cubicBezTo>
                  <a:pt x="62176" y="122148"/>
                  <a:pt x="74501" y="95754"/>
                  <a:pt x="82507" y="83546"/>
                </a:cubicBezTo>
                <a:cubicBezTo>
                  <a:pt x="91237" y="70196"/>
                  <a:pt x="101729" y="58095"/>
                  <a:pt x="113695" y="47574"/>
                </a:cubicBezTo>
                <a:cubicBezTo>
                  <a:pt x="125704" y="37085"/>
                  <a:pt x="139107" y="28323"/>
                  <a:pt x="153518" y="21538"/>
                </a:cubicBezTo>
                <a:cubicBezTo>
                  <a:pt x="167768" y="14781"/>
                  <a:pt x="182897" y="10076"/>
                  <a:pt x="198455" y="7561"/>
                </a:cubicBezTo>
                <a:cubicBezTo>
                  <a:pt x="213981" y="5016"/>
                  <a:pt x="229793" y="4718"/>
                  <a:pt x="245404" y="6677"/>
                </a:cubicBezTo>
                <a:close/>
                <a:moveTo>
                  <a:pt x="416266" y="131"/>
                </a:moveTo>
                <a:cubicBezTo>
                  <a:pt x="431122" y="1575"/>
                  <a:pt x="442595" y="13881"/>
                  <a:pt x="443052" y="28862"/>
                </a:cubicBezTo>
                <a:cubicBezTo>
                  <a:pt x="442977" y="30144"/>
                  <a:pt x="443767" y="31318"/>
                  <a:pt x="444980" y="31724"/>
                </a:cubicBezTo>
                <a:cubicBezTo>
                  <a:pt x="453519" y="35548"/>
                  <a:pt x="461323" y="40849"/>
                  <a:pt x="468036" y="47384"/>
                </a:cubicBezTo>
                <a:cubicBezTo>
                  <a:pt x="477738" y="56923"/>
                  <a:pt x="484430" y="69119"/>
                  <a:pt x="487277" y="82451"/>
                </a:cubicBezTo>
                <a:cubicBezTo>
                  <a:pt x="489207" y="91549"/>
                  <a:pt x="489767" y="100886"/>
                  <a:pt x="488932" y="110150"/>
                </a:cubicBezTo>
                <a:cubicBezTo>
                  <a:pt x="487807" y="123049"/>
                  <a:pt x="484952" y="135737"/>
                  <a:pt x="480444" y="147869"/>
                </a:cubicBezTo>
                <a:cubicBezTo>
                  <a:pt x="475168" y="162253"/>
                  <a:pt x="468476" y="176074"/>
                  <a:pt x="460470" y="189123"/>
                </a:cubicBezTo>
                <a:cubicBezTo>
                  <a:pt x="453762" y="200176"/>
                  <a:pt x="446414" y="210824"/>
                  <a:pt x="438462" y="221012"/>
                </a:cubicBezTo>
                <a:cubicBezTo>
                  <a:pt x="438190" y="221369"/>
                  <a:pt x="437854" y="221685"/>
                  <a:pt x="437561" y="222022"/>
                </a:cubicBezTo>
                <a:cubicBezTo>
                  <a:pt x="436599" y="223510"/>
                  <a:pt x="435519" y="224918"/>
                  <a:pt x="434333" y="226232"/>
                </a:cubicBezTo>
                <a:cubicBezTo>
                  <a:pt x="434023" y="226802"/>
                  <a:pt x="433635" y="227326"/>
                  <a:pt x="433180" y="227789"/>
                </a:cubicBezTo>
                <a:cubicBezTo>
                  <a:pt x="432837" y="228469"/>
                  <a:pt x="432323" y="229050"/>
                  <a:pt x="431692" y="229473"/>
                </a:cubicBezTo>
                <a:cubicBezTo>
                  <a:pt x="431650" y="230083"/>
                  <a:pt x="431315" y="230483"/>
                  <a:pt x="430539" y="230799"/>
                </a:cubicBezTo>
                <a:cubicBezTo>
                  <a:pt x="430770" y="230115"/>
                  <a:pt x="431158" y="229494"/>
                  <a:pt x="431671" y="228989"/>
                </a:cubicBezTo>
                <a:lnTo>
                  <a:pt x="432803" y="227389"/>
                </a:lnTo>
                <a:cubicBezTo>
                  <a:pt x="433067" y="226783"/>
                  <a:pt x="433453" y="226240"/>
                  <a:pt x="433935" y="225789"/>
                </a:cubicBezTo>
                <a:cubicBezTo>
                  <a:pt x="434851" y="224165"/>
                  <a:pt x="435897" y="222615"/>
                  <a:pt x="437058" y="221159"/>
                </a:cubicBezTo>
                <a:cubicBezTo>
                  <a:pt x="439929" y="216423"/>
                  <a:pt x="443136" y="211940"/>
                  <a:pt x="445945" y="207183"/>
                </a:cubicBezTo>
                <a:cubicBezTo>
                  <a:pt x="453589" y="194691"/>
                  <a:pt x="460524" y="181775"/>
                  <a:pt x="466715" y="168496"/>
                </a:cubicBezTo>
                <a:cubicBezTo>
                  <a:pt x="471721" y="157743"/>
                  <a:pt x="475462" y="146442"/>
                  <a:pt x="477866" y="134819"/>
                </a:cubicBezTo>
                <a:cubicBezTo>
                  <a:pt x="479557" y="126606"/>
                  <a:pt x="480261" y="118216"/>
                  <a:pt x="479962" y="109835"/>
                </a:cubicBezTo>
                <a:cubicBezTo>
                  <a:pt x="479685" y="98430"/>
                  <a:pt x="477082" y="87205"/>
                  <a:pt x="472312" y="76852"/>
                </a:cubicBezTo>
                <a:cubicBezTo>
                  <a:pt x="467095" y="66064"/>
                  <a:pt x="458969" y="56963"/>
                  <a:pt x="448858" y="50584"/>
                </a:cubicBezTo>
                <a:cubicBezTo>
                  <a:pt x="446272" y="48900"/>
                  <a:pt x="443593" y="47368"/>
                  <a:pt x="440831" y="45995"/>
                </a:cubicBezTo>
                <a:cubicBezTo>
                  <a:pt x="439384" y="45280"/>
                  <a:pt x="439384" y="45301"/>
                  <a:pt x="438462" y="46732"/>
                </a:cubicBezTo>
                <a:cubicBezTo>
                  <a:pt x="434377" y="53474"/>
                  <a:pt x="427664" y="58185"/>
                  <a:pt x="419955" y="59719"/>
                </a:cubicBezTo>
                <a:cubicBezTo>
                  <a:pt x="404254" y="63069"/>
                  <a:pt x="388759" y="53219"/>
                  <a:pt x="385057" y="37534"/>
                </a:cubicBezTo>
                <a:cubicBezTo>
                  <a:pt x="384659" y="36039"/>
                  <a:pt x="384659" y="36039"/>
                  <a:pt x="383087" y="36039"/>
                </a:cubicBezTo>
                <a:cubicBezTo>
                  <a:pt x="374729" y="36508"/>
                  <a:pt x="366408" y="37485"/>
                  <a:pt x="358166" y="38965"/>
                </a:cubicBezTo>
                <a:cubicBezTo>
                  <a:pt x="349971" y="40270"/>
                  <a:pt x="341839" y="41912"/>
                  <a:pt x="333707" y="43575"/>
                </a:cubicBezTo>
                <a:cubicBezTo>
                  <a:pt x="333378" y="43576"/>
                  <a:pt x="333074" y="43752"/>
                  <a:pt x="332910" y="44038"/>
                </a:cubicBezTo>
                <a:cubicBezTo>
                  <a:pt x="333015" y="44627"/>
                  <a:pt x="333665" y="44901"/>
                  <a:pt x="334105" y="45280"/>
                </a:cubicBezTo>
                <a:cubicBezTo>
                  <a:pt x="353098" y="61237"/>
                  <a:pt x="368476" y="81087"/>
                  <a:pt x="379210" y="103499"/>
                </a:cubicBezTo>
                <a:cubicBezTo>
                  <a:pt x="386818" y="119273"/>
                  <a:pt x="392085" y="136078"/>
                  <a:pt x="394845" y="153383"/>
                </a:cubicBezTo>
                <a:cubicBezTo>
                  <a:pt x="396864" y="165903"/>
                  <a:pt x="397509" y="178608"/>
                  <a:pt x="396774" y="191270"/>
                </a:cubicBezTo>
                <a:cubicBezTo>
                  <a:pt x="395223" y="221224"/>
                  <a:pt x="386128" y="250294"/>
                  <a:pt x="370344" y="275758"/>
                </a:cubicBezTo>
                <a:cubicBezTo>
                  <a:pt x="360587" y="291612"/>
                  <a:pt x="348334" y="305773"/>
                  <a:pt x="334063" y="317686"/>
                </a:cubicBezTo>
                <a:cubicBezTo>
                  <a:pt x="329242" y="321706"/>
                  <a:pt x="324233" y="325432"/>
                  <a:pt x="319098" y="328968"/>
                </a:cubicBezTo>
                <a:cubicBezTo>
                  <a:pt x="317337" y="330147"/>
                  <a:pt x="315325" y="330884"/>
                  <a:pt x="313670" y="332252"/>
                </a:cubicBezTo>
                <a:cubicBezTo>
                  <a:pt x="313552" y="332694"/>
                  <a:pt x="313265" y="333073"/>
                  <a:pt x="312873" y="333304"/>
                </a:cubicBezTo>
                <a:lnTo>
                  <a:pt x="307549" y="336630"/>
                </a:lnTo>
                <a:lnTo>
                  <a:pt x="304846" y="338166"/>
                </a:lnTo>
                <a:lnTo>
                  <a:pt x="301408" y="340145"/>
                </a:lnTo>
                <a:cubicBezTo>
                  <a:pt x="300323" y="340905"/>
                  <a:pt x="299172" y="341568"/>
                  <a:pt x="297971" y="342123"/>
                </a:cubicBezTo>
                <a:cubicBezTo>
                  <a:pt x="297321" y="342687"/>
                  <a:pt x="296567" y="343117"/>
                  <a:pt x="295749" y="343386"/>
                </a:cubicBezTo>
                <a:cubicBezTo>
                  <a:pt x="295676" y="343576"/>
                  <a:pt x="295489" y="343696"/>
                  <a:pt x="295288" y="343681"/>
                </a:cubicBezTo>
                <a:cubicBezTo>
                  <a:pt x="295141" y="343946"/>
                  <a:pt x="294856" y="344102"/>
                  <a:pt x="294554" y="344081"/>
                </a:cubicBezTo>
                <a:cubicBezTo>
                  <a:pt x="294399" y="344352"/>
                  <a:pt x="294112" y="344521"/>
                  <a:pt x="293800" y="344523"/>
                </a:cubicBezTo>
                <a:cubicBezTo>
                  <a:pt x="293655" y="344792"/>
                  <a:pt x="293370" y="344956"/>
                  <a:pt x="293066" y="344944"/>
                </a:cubicBezTo>
                <a:cubicBezTo>
                  <a:pt x="292995" y="345125"/>
                  <a:pt x="292819" y="345243"/>
                  <a:pt x="292626" y="345238"/>
                </a:cubicBezTo>
                <a:cubicBezTo>
                  <a:pt x="287994" y="348122"/>
                  <a:pt x="283174" y="350711"/>
                  <a:pt x="278395" y="353300"/>
                </a:cubicBezTo>
                <a:cubicBezTo>
                  <a:pt x="256599" y="365194"/>
                  <a:pt x="233948" y="375438"/>
                  <a:pt x="210633" y="383946"/>
                </a:cubicBezTo>
                <a:cubicBezTo>
                  <a:pt x="192968" y="390402"/>
                  <a:pt x="174859" y="395565"/>
                  <a:pt x="156453" y="399396"/>
                </a:cubicBezTo>
                <a:cubicBezTo>
                  <a:pt x="147817" y="401220"/>
                  <a:pt x="139119" y="402622"/>
                  <a:pt x="130358" y="403605"/>
                </a:cubicBezTo>
                <a:cubicBezTo>
                  <a:pt x="118577" y="404992"/>
                  <a:pt x="106705" y="405449"/>
                  <a:pt x="94853" y="404973"/>
                </a:cubicBezTo>
                <a:cubicBezTo>
                  <a:pt x="80530" y="404529"/>
                  <a:pt x="66356" y="401917"/>
                  <a:pt x="52808" y="397228"/>
                </a:cubicBezTo>
                <a:cubicBezTo>
                  <a:pt x="41327" y="393306"/>
                  <a:pt x="30799" y="386994"/>
                  <a:pt x="21914" y="378705"/>
                </a:cubicBezTo>
                <a:cubicBezTo>
                  <a:pt x="11426" y="368621"/>
                  <a:pt x="4352" y="355489"/>
                  <a:pt x="1688" y="341155"/>
                </a:cubicBezTo>
                <a:cubicBezTo>
                  <a:pt x="-172" y="331366"/>
                  <a:pt x="-498" y="321347"/>
                  <a:pt x="724" y="311456"/>
                </a:cubicBezTo>
                <a:cubicBezTo>
                  <a:pt x="2699" y="295445"/>
                  <a:pt x="7095" y="279829"/>
                  <a:pt x="13761" y="265150"/>
                </a:cubicBezTo>
                <a:cubicBezTo>
                  <a:pt x="21442" y="247897"/>
                  <a:pt x="30904" y="231502"/>
                  <a:pt x="41993" y="216234"/>
                </a:cubicBezTo>
                <a:cubicBezTo>
                  <a:pt x="55802" y="197029"/>
                  <a:pt x="71229" y="179050"/>
                  <a:pt x="88104" y="162497"/>
                </a:cubicBezTo>
                <a:cubicBezTo>
                  <a:pt x="113892" y="137157"/>
                  <a:pt x="142171" y="114505"/>
                  <a:pt x="172508" y="94890"/>
                </a:cubicBezTo>
                <a:cubicBezTo>
                  <a:pt x="195316" y="79990"/>
                  <a:pt x="219207" y="66833"/>
                  <a:pt x="243979" y="55530"/>
                </a:cubicBezTo>
                <a:cubicBezTo>
                  <a:pt x="267374" y="44765"/>
                  <a:pt x="291670" y="36095"/>
                  <a:pt x="316583" y="29620"/>
                </a:cubicBezTo>
                <a:cubicBezTo>
                  <a:pt x="330194" y="26085"/>
                  <a:pt x="344033" y="23497"/>
                  <a:pt x="357999" y="21874"/>
                </a:cubicBezTo>
                <a:cubicBezTo>
                  <a:pt x="366053" y="20902"/>
                  <a:pt x="374156" y="20382"/>
                  <a:pt x="382270" y="20316"/>
                </a:cubicBezTo>
                <a:cubicBezTo>
                  <a:pt x="382521" y="20316"/>
                  <a:pt x="382773" y="20316"/>
                  <a:pt x="383024" y="20316"/>
                </a:cubicBezTo>
                <a:cubicBezTo>
                  <a:pt x="385015" y="20443"/>
                  <a:pt x="386043" y="19622"/>
                  <a:pt x="386923" y="17622"/>
                </a:cubicBezTo>
                <a:cubicBezTo>
                  <a:pt x="391878" y="6006"/>
                  <a:pt x="403739" y="-1064"/>
                  <a:pt x="416266" y="1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dirty="0">
              <a:solidFill>
                <a:schemeClr val="dk1"/>
              </a:solidFill>
              <a:latin typeface="Arial" panose="020B0604020202020204" pitchFamily="34" charset="0"/>
              <a:ea typeface="Calibri"/>
              <a:cs typeface="Arial" panose="020B0604020202020204" pitchFamily="34" charset="0"/>
              <a:sym typeface="Calibri"/>
            </a:endParaRPr>
          </a:p>
        </p:txBody>
      </p:sp>
      <p:sp>
        <p:nvSpPr>
          <p:cNvPr id="188" name="Google Shape;188;p51"/>
          <p:cNvSpPr txBox="1">
            <a:spLocks noGrp="1"/>
          </p:cNvSpPr>
          <p:nvPr>
            <p:ph type="sldNum" idx="12"/>
          </p:nvPr>
        </p:nvSpPr>
        <p:spPr>
          <a:xfrm>
            <a:off x="11899392" y="6542216"/>
            <a:ext cx="292608" cy="315784"/>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189" name="Google Shape;189;p51"/>
          <p:cNvSpPr txBox="1">
            <a:spLocks noGrp="1"/>
          </p:cNvSpPr>
          <p:nvPr>
            <p:ph type="body" idx="1"/>
          </p:nvPr>
        </p:nvSpPr>
        <p:spPr>
          <a:xfrm>
            <a:off x="1470930" y="2095027"/>
            <a:ext cx="6264164" cy="884656"/>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rgbClr val="00F7FF"/>
              </a:buClr>
              <a:buSzPts val="4400"/>
              <a:buNone/>
              <a:defRPr sz="44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0" name="Google Shape;190;p51"/>
          <p:cNvSpPr txBox="1">
            <a:spLocks noGrp="1"/>
          </p:cNvSpPr>
          <p:nvPr>
            <p:ph type="body" idx="2"/>
          </p:nvPr>
        </p:nvSpPr>
        <p:spPr>
          <a:xfrm>
            <a:off x="1470930" y="3169159"/>
            <a:ext cx="8913813" cy="695175"/>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2800"/>
              <a:buNone/>
              <a:defRPr sz="2800" b="0" i="0">
                <a:solidFill>
                  <a:schemeClr val="lt1"/>
                </a:solidFill>
                <a:latin typeface="Arial" panose="020B0604020202020204" pitchFamily="34" charset="0"/>
                <a:ea typeface="Arial" panose="020B0604020202020204" pitchFamily="34" charset="0"/>
                <a:cs typeface="Arial" panose="020B0604020202020204" pitchFamily="34" charset="0"/>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1" name="Google Shape;191;p51"/>
          <p:cNvSpPr txBox="1">
            <a:spLocks noGrp="1"/>
          </p:cNvSpPr>
          <p:nvPr>
            <p:ph type="body" idx="3"/>
          </p:nvPr>
        </p:nvSpPr>
        <p:spPr>
          <a:xfrm>
            <a:off x="1470930" y="4137397"/>
            <a:ext cx="7147030" cy="916698"/>
          </a:xfrm>
          <a:prstGeom prst="rect">
            <a:avLst/>
          </a:prstGeom>
          <a:noFill/>
          <a:ln>
            <a:noFill/>
          </a:ln>
        </p:spPr>
        <p:txBody>
          <a:bodyPr spcFirstLastPara="1" wrap="square" lIns="91425" tIns="45700" rIns="91425" bIns="45700" anchor="ctr" anchorCtr="0">
            <a:normAutofit/>
          </a:bodyPr>
          <a:lstStyle>
            <a:lvl1pPr marL="457200" lvl="0" indent="-228600" algn="l">
              <a:lnSpc>
                <a:spcPct val="150000"/>
              </a:lnSpc>
              <a:spcBef>
                <a:spcPts val="1000"/>
              </a:spcBef>
              <a:spcAft>
                <a:spcPts val="0"/>
              </a:spcAft>
              <a:buClr>
                <a:srgbClr val="F2F2F2"/>
              </a:buClr>
              <a:buSzPts val="1000"/>
              <a:buNone/>
              <a:defRPr sz="1000" b="0" i="0">
                <a:solidFill>
                  <a:srgbClr val="F2F2F2"/>
                </a:solidFill>
                <a:latin typeface="Arial" panose="020B0604020202020204" pitchFamily="34" charset="0"/>
                <a:ea typeface="Arial" panose="020B0604020202020204" pitchFamily="34" charset="0"/>
                <a:cs typeface="Arial" panose="020B0604020202020204" pitchFamily="34" charset="0"/>
                <a:sym typeface="Times New Roman"/>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dirty="0"/>
          </a:p>
        </p:txBody>
      </p:sp>
      <p:sp>
        <p:nvSpPr>
          <p:cNvPr id="192" name="Google Shape;192;p51"/>
          <p:cNvSpPr txBox="1">
            <a:spLocks noGrp="1"/>
          </p:cNvSpPr>
          <p:nvPr>
            <p:ph type="body" idx="4"/>
          </p:nvPr>
        </p:nvSpPr>
        <p:spPr>
          <a:xfrm>
            <a:off x="8896576" y="5231902"/>
            <a:ext cx="2521280" cy="1577819"/>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rgbClr val="00F7FF"/>
              </a:buClr>
              <a:buSzPts val="12000"/>
              <a:buNone/>
              <a:defRPr sz="12000" b="1">
                <a:solidFill>
                  <a:srgbClr val="00F7FF"/>
                </a:solidFill>
                <a:latin typeface="Arial"/>
                <a:ea typeface="Arial"/>
                <a:cs typeface="Arial"/>
                <a:sym typeface="Aria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93" name="Google Shape;193;p51"/>
          <p:cNvCxnSpPr/>
          <p:nvPr/>
        </p:nvCxnSpPr>
        <p:spPr>
          <a:xfrm>
            <a:off x="1574156" y="2979683"/>
            <a:ext cx="3565003" cy="0"/>
          </a:xfrm>
          <a:prstGeom prst="straightConnector1">
            <a:avLst/>
          </a:prstGeom>
          <a:noFill/>
          <a:ln w="25400" cap="rnd" cmpd="sng">
            <a:solidFill>
              <a:srgbClr val="00F7FF"/>
            </a:solidFill>
            <a:prstDash val="solid"/>
            <a:round/>
            <a:headEnd type="none" w="sm" len="sm"/>
            <a:tailEnd type="none" w="sm" len="sm"/>
          </a:ln>
        </p:spPr>
      </p:cxnSp>
      <p:sp>
        <p:nvSpPr>
          <p:cNvPr id="194" name="Google Shape;194;p51"/>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51"/>
          <p:cNvSpPr txBox="1">
            <a:spLocks noGrp="1"/>
          </p:cNvSpPr>
          <p:nvPr>
            <p:ph type="ftr" idx="11"/>
          </p:nvPr>
        </p:nvSpPr>
        <p:spPr>
          <a:xfrm>
            <a:off x="3677478" y="6481647"/>
            <a:ext cx="447592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D8D8D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ẫu nội dung 2" type="twoObj">
  <p:cSld name="TWO_OBJECTS">
    <p:spTree>
      <p:nvGrpSpPr>
        <p:cNvPr id="1" name="Shape 196"/>
        <p:cNvGrpSpPr/>
        <p:nvPr/>
      </p:nvGrpSpPr>
      <p:grpSpPr>
        <a:xfrm>
          <a:off x="0" y="0"/>
          <a:ext cx="0" cy="0"/>
          <a:chOff x="0" y="0"/>
          <a:chExt cx="0" cy="0"/>
        </a:xfrm>
      </p:grpSpPr>
      <p:sp>
        <p:nvSpPr>
          <p:cNvPr id="197" name="Google Shape;197;p52"/>
          <p:cNvSpPr txBox="1">
            <a:spLocks noGrp="1"/>
          </p:cNvSpPr>
          <p:nvPr>
            <p:ph type="title"/>
          </p:nvPr>
        </p:nvSpPr>
        <p:spPr>
          <a:xfrm>
            <a:off x="838200" y="625709"/>
            <a:ext cx="10515600" cy="978614"/>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4800"/>
              <a:buFont typeface="Times New Roman"/>
              <a:buNone/>
              <a:defRPr sz="48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98" name="Google Shape;198;p52"/>
          <p:cNvSpPr txBox="1">
            <a:spLocks noGrp="1"/>
          </p:cNvSpPr>
          <p:nvPr>
            <p:ph type="body" idx="1"/>
          </p:nvPr>
        </p:nvSpPr>
        <p:spPr>
          <a:xfrm>
            <a:off x="838200" y="1788167"/>
            <a:ext cx="5181600" cy="4591526"/>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9" name="Google Shape;199;p52"/>
          <p:cNvSpPr txBox="1">
            <a:spLocks noGrp="1"/>
          </p:cNvSpPr>
          <p:nvPr>
            <p:ph type="body" idx="2"/>
          </p:nvPr>
        </p:nvSpPr>
        <p:spPr>
          <a:xfrm>
            <a:off x="6172200" y="1788167"/>
            <a:ext cx="5181600" cy="4591526"/>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0" name="Google Shape;200;p52"/>
          <p:cNvSpPr txBox="1">
            <a:spLocks noGrp="1"/>
          </p:cNvSpPr>
          <p:nvPr>
            <p:ph type="ftr" idx="11"/>
          </p:nvPr>
        </p:nvSpPr>
        <p:spPr>
          <a:xfrm>
            <a:off x="3535017" y="6481647"/>
            <a:ext cx="5121966"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 name="Google Shape;201;p52"/>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02" name="Google Shape;202;p52"/>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03" name="Google Shape;203;p52"/>
          <p:cNvGrpSpPr/>
          <p:nvPr/>
        </p:nvGrpSpPr>
        <p:grpSpPr>
          <a:xfrm>
            <a:off x="58527" y="40944"/>
            <a:ext cx="2869771" cy="1563379"/>
            <a:chOff x="44879" y="27296"/>
            <a:chExt cx="2869771" cy="1563379"/>
          </a:xfrm>
        </p:grpSpPr>
        <p:cxnSp>
          <p:nvCxnSpPr>
            <p:cNvPr id="204" name="Google Shape;204;p52"/>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05" name="Google Shape;205;p52"/>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06" name="Google Shape;206;p52"/>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07" name="Google Shape;207;p52"/>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08" name="Google Shape;208;p52"/>
          <p:cNvGrpSpPr/>
          <p:nvPr/>
        </p:nvGrpSpPr>
        <p:grpSpPr>
          <a:xfrm rot="10800000">
            <a:off x="9263702" y="5253677"/>
            <a:ext cx="2869771" cy="1563379"/>
            <a:chOff x="44879" y="27296"/>
            <a:chExt cx="2869771" cy="1563379"/>
          </a:xfrm>
        </p:grpSpPr>
        <p:cxnSp>
          <p:nvCxnSpPr>
            <p:cNvPr id="209" name="Google Shape;209;p52"/>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10" name="Google Shape;210;p52"/>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11" name="Google Shape;211;p52"/>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12" name="Google Shape;212;p52"/>
          <p:cNvSpPr/>
          <p:nvPr/>
        </p:nvSpPr>
        <p:spPr>
          <a:xfrm>
            <a:off x="11928288" y="6592262"/>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13" name="Google Shape;213;p52"/>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14" name="Google Shape;214;p52"/>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15" name="Google Shape;215;p52"/>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16" name="Google Shape;216;p52"/>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17" name="Google Shape;217;p52"/>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18" name="Google Shape;218;p52"/>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219" name="Google Shape;219;p52"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20" name="Google Shape;220;p52"/>
          <p:cNvSpPr txBox="1">
            <a:spLocks noGrp="1"/>
          </p:cNvSpPr>
          <p:nvPr>
            <p:ph type="sldNum" idx="12"/>
          </p:nvPr>
        </p:nvSpPr>
        <p:spPr>
          <a:xfrm>
            <a:off x="11899446" y="6563420"/>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21" name="Google Shape;221;p52"/>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ẫu nội dung 3" type="twoTxTwoObj">
  <p:cSld name="TWO_OBJECTS_WITH_TEXT">
    <p:spTree>
      <p:nvGrpSpPr>
        <p:cNvPr id="1" name="Shape 222"/>
        <p:cNvGrpSpPr/>
        <p:nvPr/>
      </p:nvGrpSpPr>
      <p:grpSpPr>
        <a:xfrm>
          <a:off x="0" y="0"/>
          <a:ext cx="0" cy="0"/>
          <a:chOff x="0" y="0"/>
          <a:chExt cx="0" cy="0"/>
        </a:xfrm>
      </p:grpSpPr>
      <p:sp>
        <p:nvSpPr>
          <p:cNvPr id="223" name="Google Shape;223;p53"/>
          <p:cNvSpPr txBox="1">
            <a:spLocks noGrp="1"/>
          </p:cNvSpPr>
          <p:nvPr>
            <p:ph type="title"/>
          </p:nvPr>
        </p:nvSpPr>
        <p:spPr>
          <a:xfrm>
            <a:off x="838198" y="624247"/>
            <a:ext cx="10515600" cy="9792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0072FF"/>
              </a:buClr>
              <a:buSzPts val="1800"/>
              <a:buNone/>
              <a:defRPr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24" name="Google Shape;224;p53"/>
          <p:cNvSpPr txBox="1">
            <a:spLocks noGrp="1"/>
          </p:cNvSpPr>
          <p:nvPr>
            <p:ph type="body" idx="1"/>
          </p:nvPr>
        </p:nvSpPr>
        <p:spPr>
          <a:xfrm>
            <a:off x="839788" y="1767458"/>
            <a:ext cx="5157787"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2400"/>
              <a:buNone/>
              <a:defRPr sz="2400" b="1">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25" name="Google Shape;225;p53"/>
          <p:cNvSpPr txBox="1">
            <a:spLocks noGrp="1"/>
          </p:cNvSpPr>
          <p:nvPr>
            <p:ph type="body" idx="2"/>
          </p:nvPr>
        </p:nvSpPr>
        <p:spPr>
          <a:xfrm>
            <a:off x="839788" y="2755381"/>
            <a:ext cx="5157787" cy="3601907"/>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 name="Google Shape;226;p53"/>
          <p:cNvSpPr txBox="1">
            <a:spLocks noGrp="1"/>
          </p:cNvSpPr>
          <p:nvPr>
            <p:ph type="body" idx="3"/>
          </p:nvPr>
        </p:nvSpPr>
        <p:spPr>
          <a:xfrm>
            <a:off x="6172200" y="1767458"/>
            <a:ext cx="5183188" cy="82391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dk1"/>
              </a:buClr>
              <a:buSzPts val="2400"/>
              <a:buNone/>
              <a:defRPr sz="2400" b="1">
                <a:latin typeface="Arial"/>
                <a:ea typeface="Arial"/>
                <a:cs typeface="Arial"/>
                <a:sym typeface="Arial"/>
              </a:defRPr>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27" name="Google Shape;227;p53"/>
          <p:cNvSpPr txBox="1">
            <a:spLocks noGrp="1"/>
          </p:cNvSpPr>
          <p:nvPr>
            <p:ph type="body" idx="4"/>
          </p:nvPr>
        </p:nvSpPr>
        <p:spPr>
          <a:xfrm>
            <a:off x="6172200" y="2755381"/>
            <a:ext cx="5183188" cy="3601907"/>
          </a:xfrm>
          <a:prstGeom prst="rect">
            <a:avLst/>
          </a:prstGeom>
          <a:noFill/>
          <a:ln>
            <a:noFill/>
          </a:ln>
        </p:spPr>
        <p:txBody>
          <a:bodyPr spcFirstLastPara="1" wrap="square" lIns="91425" tIns="45700" rIns="91425" bIns="45700" anchor="t" anchorCtr="0">
            <a:normAutofit/>
          </a:bodyPr>
          <a:lstStyle>
            <a:lvl1pPr marL="457200" lvl="0" indent="-406400" algn="l">
              <a:lnSpc>
                <a:spcPct val="130000"/>
              </a:lnSpc>
              <a:spcBef>
                <a:spcPts val="300"/>
              </a:spcBef>
              <a:spcAft>
                <a:spcPts val="0"/>
              </a:spcAft>
              <a:buClr>
                <a:schemeClr val="dk1"/>
              </a:buClr>
              <a:buSzPts val="2800"/>
              <a:buChar char="•"/>
              <a:defRPr>
                <a:latin typeface="Arial"/>
                <a:ea typeface="Arial"/>
                <a:cs typeface="Arial"/>
                <a:sym typeface="Arial"/>
              </a:defRPr>
            </a:lvl1pPr>
            <a:lvl2pPr marL="914400" lvl="1" indent="-381000" algn="l">
              <a:lnSpc>
                <a:spcPct val="130000"/>
              </a:lnSpc>
              <a:spcBef>
                <a:spcPts val="300"/>
              </a:spcBef>
              <a:spcAft>
                <a:spcPts val="0"/>
              </a:spcAft>
              <a:buClr>
                <a:schemeClr val="dk1"/>
              </a:buClr>
              <a:buSzPts val="2400"/>
              <a:buChar char="•"/>
              <a:defRPr>
                <a:latin typeface="Arial"/>
                <a:ea typeface="Arial"/>
                <a:cs typeface="Arial"/>
                <a:sym typeface="Arial"/>
              </a:defRPr>
            </a:lvl2pPr>
            <a:lvl3pPr marL="1371600" lvl="2" indent="-355600" algn="l">
              <a:lnSpc>
                <a:spcPct val="130000"/>
              </a:lnSpc>
              <a:spcBef>
                <a:spcPts val="300"/>
              </a:spcBef>
              <a:spcAft>
                <a:spcPts val="0"/>
              </a:spcAft>
              <a:buClr>
                <a:schemeClr val="dk1"/>
              </a:buClr>
              <a:buSzPts val="2000"/>
              <a:buChar char="•"/>
              <a:defRPr>
                <a:latin typeface="Arial"/>
                <a:ea typeface="Arial"/>
                <a:cs typeface="Arial"/>
                <a:sym typeface="Arial"/>
              </a:defRPr>
            </a:lvl3pPr>
            <a:lvl4pPr marL="1828800" lvl="3" indent="-342900" algn="l">
              <a:lnSpc>
                <a:spcPct val="130000"/>
              </a:lnSpc>
              <a:spcBef>
                <a:spcPts val="300"/>
              </a:spcBef>
              <a:spcAft>
                <a:spcPts val="0"/>
              </a:spcAft>
              <a:buClr>
                <a:schemeClr val="dk1"/>
              </a:buClr>
              <a:buSzPts val="1800"/>
              <a:buChar char="•"/>
              <a:defRPr>
                <a:latin typeface="Arial"/>
                <a:ea typeface="Arial"/>
                <a:cs typeface="Arial"/>
                <a:sym typeface="Arial"/>
              </a:defRPr>
            </a:lvl4pPr>
            <a:lvl5pPr marL="2286000" lvl="4" indent="-342900" algn="l">
              <a:lnSpc>
                <a:spcPct val="130000"/>
              </a:lnSpc>
              <a:spcBef>
                <a:spcPts val="300"/>
              </a:spcBef>
              <a:spcAft>
                <a:spcPts val="0"/>
              </a:spcAft>
              <a:buClr>
                <a:schemeClr val="dk1"/>
              </a:buClr>
              <a:buSzPts val="1800"/>
              <a:buChar char="•"/>
              <a:defRPr>
                <a:latin typeface="Arial"/>
                <a:ea typeface="Arial"/>
                <a:cs typeface="Arial"/>
                <a:sym typeface="Aria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 name="Google Shape;228;p53"/>
          <p:cNvSpPr txBox="1">
            <a:spLocks noGrp="1"/>
          </p:cNvSpPr>
          <p:nvPr>
            <p:ph type="ftr" idx="11"/>
          </p:nvPr>
        </p:nvSpPr>
        <p:spPr>
          <a:xfrm>
            <a:off x="3533429" y="6481647"/>
            <a:ext cx="5125142"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53"/>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30" name="Google Shape;230;p53"/>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31" name="Google Shape;231;p53"/>
          <p:cNvGrpSpPr/>
          <p:nvPr/>
        </p:nvGrpSpPr>
        <p:grpSpPr>
          <a:xfrm>
            <a:off x="58527" y="40944"/>
            <a:ext cx="2869771" cy="1563379"/>
            <a:chOff x="44879" y="27296"/>
            <a:chExt cx="2869771" cy="1563379"/>
          </a:xfrm>
        </p:grpSpPr>
        <p:cxnSp>
          <p:nvCxnSpPr>
            <p:cNvPr id="232" name="Google Shape;232;p53"/>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33" name="Google Shape;233;p53"/>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34" name="Google Shape;234;p53"/>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35" name="Google Shape;235;p53"/>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36" name="Google Shape;236;p53"/>
          <p:cNvGrpSpPr/>
          <p:nvPr/>
        </p:nvGrpSpPr>
        <p:grpSpPr>
          <a:xfrm rot="10800000">
            <a:off x="9263702" y="5253677"/>
            <a:ext cx="2869771" cy="1563379"/>
            <a:chOff x="44879" y="27296"/>
            <a:chExt cx="2869771" cy="1563379"/>
          </a:xfrm>
        </p:grpSpPr>
        <p:cxnSp>
          <p:nvCxnSpPr>
            <p:cNvPr id="237" name="Google Shape;237;p53"/>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38" name="Google Shape;238;p53"/>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39" name="Google Shape;239;p53"/>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40" name="Google Shape;240;p53"/>
          <p:cNvSpPr/>
          <p:nvPr/>
        </p:nvSpPr>
        <p:spPr>
          <a:xfrm>
            <a:off x="11920781" y="6595999"/>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41" name="Google Shape;241;p53"/>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42" name="Google Shape;242;p53"/>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43" name="Google Shape;243;p53"/>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44" name="Google Shape;244;p53"/>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45" name="Google Shape;245;p53"/>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46" name="Google Shape;246;p53"/>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247" name="Google Shape;247;p53"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48" name="Google Shape;248;p53"/>
          <p:cNvSpPr txBox="1">
            <a:spLocks noGrp="1"/>
          </p:cNvSpPr>
          <p:nvPr>
            <p:ph type="sldNum" idx="12"/>
          </p:nvPr>
        </p:nvSpPr>
        <p:spPr>
          <a:xfrm>
            <a:off x="11891939" y="6567157"/>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49" name="Google Shape;249;p53"/>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ẫu nội dung 4" type="objTx">
  <p:cSld name="OBJECT_WITH_CAPTION_TEXT">
    <p:spTree>
      <p:nvGrpSpPr>
        <p:cNvPr id="1" name="Shape 250"/>
        <p:cNvGrpSpPr/>
        <p:nvPr/>
      </p:nvGrpSpPr>
      <p:grpSpPr>
        <a:xfrm>
          <a:off x="0" y="0"/>
          <a:ext cx="0" cy="0"/>
          <a:chOff x="0" y="0"/>
          <a:chExt cx="0" cy="0"/>
        </a:xfrm>
      </p:grpSpPr>
      <p:sp>
        <p:nvSpPr>
          <p:cNvPr id="251" name="Google Shape;251;p54"/>
          <p:cNvSpPr txBox="1">
            <a:spLocks noGrp="1"/>
          </p:cNvSpPr>
          <p:nvPr>
            <p:ph type="title"/>
          </p:nvPr>
        </p:nvSpPr>
        <p:spPr>
          <a:xfrm>
            <a:off x="839788" y="417399"/>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072FF"/>
              </a:buClr>
              <a:buSzPts val="4000"/>
              <a:buFont typeface="Times New Roman"/>
              <a:buNone/>
              <a:defRPr sz="40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2" name="Google Shape;252;p54"/>
          <p:cNvSpPr txBox="1">
            <a:spLocks noGrp="1"/>
          </p:cNvSpPr>
          <p:nvPr>
            <p:ph type="body" idx="1"/>
          </p:nvPr>
        </p:nvSpPr>
        <p:spPr>
          <a:xfrm>
            <a:off x="5183188" y="417400"/>
            <a:ext cx="6172200" cy="5788448"/>
          </a:xfrm>
          <a:prstGeom prst="rect">
            <a:avLst/>
          </a:prstGeom>
          <a:noFill/>
          <a:ln>
            <a:noFill/>
          </a:ln>
        </p:spPr>
        <p:txBody>
          <a:bodyPr spcFirstLastPara="1" wrap="square" lIns="91425" tIns="45700" rIns="91425" bIns="45700" anchor="t" anchorCtr="0">
            <a:normAutofit/>
          </a:bodyPr>
          <a:lstStyle>
            <a:lvl1pPr marL="457200" lvl="0" indent="-431800" algn="l">
              <a:lnSpc>
                <a:spcPct val="130000"/>
              </a:lnSpc>
              <a:spcBef>
                <a:spcPts val="300"/>
              </a:spcBef>
              <a:spcAft>
                <a:spcPts val="0"/>
              </a:spcAft>
              <a:buClr>
                <a:schemeClr val="dk1"/>
              </a:buClr>
              <a:buSzPts val="3200"/>
              <a:buChar char="•"/>
              <a:defRPr sz="3200">
                <a:latin typeface="Arial"/>
                <a:ea typeface="Arial"/>
                <a:cs typeface="Arial"/>
                <a:sym typeface="Arial"/>
              </a:defRPr>
            </a:lvl1pPr>
            <a:lvl2pPr marL="914400" lvl="1" indent="-406400" algn="l">
              <a:lnSpc>
                <a:spcPct val="130000"/>
              </a:lnSpc>
              <a:spcBef>
                <a:spcPts val="300"/>
              </a:spcBef>
              <a:spcAft>
                <a:spcPts val="0"/>
              </a:spcAft>
              <a:buClr>
                <a:schemeClr val="dk1"/>
              </a:buClr>
              <a:buSzPts val="2800"/>
              <a:buChar char="•"/>
              <a:defRPr sz="2800">
                <a:latin typeface="Arial"/>
                <a:ea typeface="Arial"/>
                <a:cs typeface="Arial"/>
                <a:sym typeface="Arial"/>
              </a:defRPr>
            </a:lvl2pPr>
            <a:lvl3pPr marL="1371600" lvl="2" indent="-381000" algn="l">
              <a:lnSpc>
                <a:spcPct val="130000"/>
              </a:lnSpc>
              <a:spcBef>
                <a:spcPts val="300"/>
              </a:spcBef>
              <a:spcAft>
                <a:spcPts val="0"/>
              </a:spcAft>
              <a:buClr>
                <a:schemeClr val="dk1"/>
              </a:buClr>
              <a:buSzPts val="2400"/>
              <a:buChar char="•"/>
              <a:defRPr sz="2400">
                <a:latin typeface="Arial"/>
                <a:ea typeface="Arial"/>
                <a:cs typeface="Arial"/>
                <a:sym typeface="Arial"/>
              </a:defRPr>
            </a:lvl3pPr>
            <a:lvl4pPr marL="1828800" lvl="3" indent="-355600" algn="l">
              <a:lnSpc>
                <a:spcPct val="130000"/>
              </a:lnSpc>
              <a:spcBef>
                <a:spcPts val="300"/>
              </a:spcBef>
              <a:spcAft>
                <a:spcPts val="0"/>
              </a:spcAft>
              <a:buClr>
                <a:schemeClr val="dk1"/>
              </a:buClr>
              <a:buSzPts val="2000"/>
              <a:buChar char="•"/>
              <a:defRPr sz="2000">
                <a:latin typeface="Arial"/>
                <a:ea typeface="Arial"/>
                <a:cs typeface="Arial"/>
                <a:sym typeface="Arial"/>
              </a:defRPr>
            </a:lvl4pPr>
            <a:lvl5pPr marL="2286000" lvl="4" indent="-355600" algn="l">
              <a:lnSpc>
                <a:spcPct val="130000"/>
              </a:lnSpc>
              <a:spcBef>
                <a:spcPts val="300"/>
              </a:spcBef>
              <a:spcAft>
                <a:spcPts val="0"/>
              </a:spcAft>
              <a:buClr>
                <a:schemeClr val="dk1"/>
              </a:buClr>
              <a:buSzPts val="2000"/>
              <a:buChar char="•"/>
              <a:defRPr sz="2000">
                <a:latin typeface="Arial"/>
                <a:ea typeface="Arial"/>
                <a:cs typeface="Arial"/>
                <a:sym typeface="Arial"/>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53" name="Google Shape;253;p54"/>
          <p:cNvSpPr txBox="1">
            <a:spLocks noGrp="1"/>
          </p:cNvSpPr>
          <p:nvPr>
            <p:ph type="body" idx="2"/>
          </p:nvPr>
        </p:nvSpPr>
        <p:spPr>
          <a:xfrm>
            <a:off x="839788" y="2164080"/>
            <a:ext cx="3932237" cy="404176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atin typeface="Arial"/>
                <a:ea typeface="Arial"/>
                <a:cs typeface="Arial"/>
                <a:sym typeface="Aria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54" name="Google Shape;254;p54"/>
          <p:cNvSpPr txBox="1">
            <a:spLocks noGrp="1"/>
          </p:cNvSpPr>
          <p:nvPr>
            <p:ph type="ftr" idx="11"/>
          </p:nvPr>
        </p:nvSpPr>
        <p:spPr>
          <a:xfrm>
            <a:off x="3564835" y="6481647"/>
            <a:ext cx="5062330"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5" name="Google Shape;255;p54"/>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56" name="Google Shape;256;p54"/>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57" name="Google Shape;257;p54"/>
          <p:cNvGrpSpPr/>
          <p:nvPr/>
        </p:nvGrpSpPr>
        <p:grpSpPr>
          <a:xfrm>
            <a:off x="58527" y="40944"/>
            <a:ext cx="2869771" cy="1563379"/>
            <a:chOff x="44879" y="27296"/>
            <a:chExt cx="2869771" cy="1563379"/>
          </a:xfrm>
        </p:grpSpPr>
        <p:cxnSp>
          <p:nvCxnSpPr>
            <p:cNvPr id="258" name="Google Shape;258;p54"/>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59" name="Google Shape;259;p54"/>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60" name="Google Shape;260;p54"/>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61" name="Google Shape;261;p54"/>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62" name="Google Shape;262;p54"/>
          <p:cNvGrpSpPr/>
          <p:nvPr/>
        </p:nvGrpSpPr>
        <p:grpSpPr>
          <a:xfrm rot="10800000">
            <a:off x="9263702" y="5253677"/>
            <a:ext cx="2869771" cy="1563379"/>
            <a:chOff x="44879" y="27296"/>
            <a:chExt cx="2869771" cy="1563379"/>
          </a:xfrm>
        </p:grpSpPr>
        <p:cxnSp>
          <p:nvCxnSpPr>
            <p:cNvPr id="263" name="Google Shape;263;p54"/>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64" name="Google Shape;264;p54"/>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65" name="Google Shape;265;p54"/>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66" name="Google Shape;266;p54"/>
          <p:cNvSpPr/>
          <p:nvPr/>
        </p:nvSpPr>
        <p:spPr>
          <a:xfrm>
            <a:off x="11928288" y="6594127"/>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67" name="Google Shape;267;p54"/>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68" name="Google Shape;268;p54"/>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69" name="Google Shape;269;p54"/>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70" name="Google Shape;270;p54"/>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71" name="Google Shape;271;p54"/>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72" name="Google Shape;272;p54"/>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273" name="Google Shape;273;p54"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274" name="Google Shape;274;p54"/>
          <p:cNvSpPr txBox="1">
            <a:spLocks noGrp="1"/>
          </p:cNvSpPr>
          <p:nvPr>
            <p:ph type="sldNum" idx="12"/>
          </p:nvPr>
        </p:nvSpPr>
        <p:spPr>
          <a:xfrm>
            <a:off x="11899446" y="6565285"/>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275" name="Google Shape;275;p54"/>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ẫu nội dung 5" type="picTx">
  <p:cSld name="PICTURE_WITH_CAPTION_TEXT">
    <p:spTree>
      <p:nvGrpSpPr>
        <p:cNvPr id="1" name="Shape 276"/>
        <p:cNvGrpSpPr/>
        <p:nvPr/>
      </p:nvGrpSpPr>
      <p:grpSpPr>
        <a:xfrm>
          <a:off x="0" y="0"/>
          <a:ext cx="0" cy="0"/>
          <a:chOff x="0" y="0"/>
          <a:chExt cx="0" cy="0"/>
        </a:xfrm>
      </p:grpSpPr>
      <p:sp>
        <p:nvSpPr>
          <p:cNvPr id="277" name="Google Shape;277;p5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0072FF"/>
              </a:buClr>
              <a:buSzPts val="4000"/>
              <a:buFont typeface="Times New Roman"/>
              <a:buNone/>
              <a:defRPr sz="4000" b="0" i="0">
                <a:latin typeface="Arial" panose="020B0604020202020204" pitchFamily="34" charset="0"/>
                <a:cs typeface="Arial" panose="020B060402020202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78" name="Google Shape;278;p55"/>
          <p:cNvSpPr>
            <a:spLocks noGrp="1"/>
          </p:cNvSpPr>
          <p:nvPr>
            <p:ph type="pic" idx="2"/>
          </p:nvPr>
        </p:nvSpPr>
        <p:spPr>
          <a:xfrm>
            <a:off x="5183188" y="457201"/>
            <a:ext cx="6172200" cy="5403850"/>
          </a:xfrm>
          <a:prstGeom prst="rect">
            <a:avLst/>
          </a:prstGeom>
          <a:noFill/>
          <a:ln>
            <a:noFill/>
          </a:ln>
        </p:spPr>
      </p:sp>
      <p:sp>
        <p:nvSpPr>
          <p:cNvPr id="279" name="Google Shape;279;p5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atin typeface="Arial"/>
                <a:ea typeface="Arial"/>
                <a:cs typeface="Arial"/>
                <a:sym typeface="Arial"/>
              </a:defRPr>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80" name="Google Shape;280;p55"/>
          <p:cNvSpPr txBox="1">
            <a:spLocks noGrp="1"/>
          </p:cNvSpPr>
          <p:nvPr>
            <p:ph type="ftr" idx="11"/>
          </p:nvPr>
        </p:nvSpPr>
        <p:spPr>
          <a:xfrm>
            <a:off x="3485322" y="6481647"/>
            <a:ext cx="5221356"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1" name="Google Shape;281;p55"/>
          <p:cNvSpPr/>
          <p:nvPr/>
        </p:nvSpPr>
        <p:spPr>
          <a:xfrm rot="10800000">
            <a:off x="-2" y="0"/>
            <a:ext cx="12192000" cy="6858000"/>
          </a:xfrm>
          <a:custGeom>
            <a:avLst/>
            <a:gdLst/>
            <a:ahLst/>
            <a:cxnLst/>
            <a:rect l="l" t="t" r="r" b="b"/>
            <a:pathLst>
              <a:path w="12192000" h="6858000" extrusionOk="0">
                <a:moveTo>
                  <a:pt x="0" y="616911"/>
                </a:moveTo>
                <a:lnTo>
                  <a:pt x="0" y="0"/>
                </a:lnTo>
                <a:lnTo>
                  <a:pt x="715617" y="0"/>
                </a:lnTo>
                <a:close/>
                <a:moveTo>
                  <a:pt x="12192000" y="6858000"/>
                </a:moveTo>
                <a:lnTo>
                  <a:pt x="11476383" y="6858000"/>
                </a:lnTo>
                <a:lnTo>
                  <a:pt x="12192000" y="6241089"/>
                </a:lnTo>
                <a:close/>
              </a:path>
            </a:pathLst>
          </a:custGeom>
          <a:blipFill rotWithShape="1">
            <a:blip r:embed="rId2">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82" name="Google Shape;282;p55"/>
          <p:cNvSpPr/>
          <p:nvPr/>
        </p:nvSpPr>
        <p:spPr>
          <a:xfrm rot="10800000">
            <a:off x="0" y="0"/>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83" name="Google Shape;283;p55"/>
          <p:cNvGrpSpPr/>
          <p:nvPr/>
        </p:nvGrpSpPr>
        <p:grpSpPr>
          <a:xfrm>
            <a:off x="58527" y="40944"/>
            <a:ext cx="2869771" cy="1563379"/>
            <a:chOff x="44879" y="27296"/>
            <a:chExt cx="2869771" cy="1563379"/>
          </a:xfrm>
        </p:grpSpPr>
        <p:cxnSp>
          <p:nvCxnSpPr>
            <p:cNvPr id="284" name="Google Shape;284;p55"/>
            <p:cNvCxnSpPr/>
            <p:nvPr/>
          </p:nvCxnSpPr>
          <p:spPr>
            <a:xfrm rot="10800000">
              <a:off x="766351" y="34631"/>
              <a:ext cx="2148299" cy="0"/>
            </a:xfrm>
            <a:prstGeom prst="straightConnector1">
              <a:avLst/>
            </a:prstGeom>
            <a:noFill/>
            <a:ln w="38100" cap="flat" cmpd="sng">
              <a:solidFill>
                <a:srgbClr val="00C6FF"/>
              </a:solidFill>
              <a:prstDash val="solid"/>
              <a:miter lim="800000"/>
              <a:headEnd type="none" w="sm" len="sm"/>
              <a:tailEnd type="none" w="sm" len="sm"/>
            </a:ln>
          </p:spPr>
        </p:cxnSp>
        <p:cxnSp>
          <p:nvCxnSpPr>
            <p:cNvPr id="285" name="Google Shape;285;p55"/>
            <p:cNvCxnSpPr/>
            <p:nvPr/>
          </p:nvCxnSpPr>
          <p:spPr>
            <a:xfrm flipH="1">
              <a:off x="44879" y="27296"/>
              <a:ext cx="737495" cy="644210"/>
            </a:xfrm>
            <a:prstGeom prst="straightConnector1">
              <a:avLst/>
            </a:prstGeom>
            <a:noFill/>
            <a:ln w="38100" cap="flat" cmpd="sng">
              <a:solidFill>
                <a:srgbClr val="00C6FF"/>
              </a:solidFill>
              <a:prstDash val="solid"/>
              <a:miter lim="800000"/>
              <a:headEnd type="none" w="sm" len="sm"/>
              <a:tailEnd type="none" w="sm" len="sm"/>
            </a:ln>
          </p:spPr>
        </p:cxnSp>
        <p:cxnSp>
          <p:nvCxnSpPr>
            <p:cNvPr id="286" name="Google Shape;286;p55"/>
            <p:cNvCxnSpPr/>
            <p:nvPr/>
          </p:nvCxnSpPr>
          <p:spPr>
            <a:xfrm rot="10800000">
              <a:off x="52214" y="654128"/>
              <a:ext cx="0" cy="936547"/>
            </a:xfrm>
            <a:prstGeom prst="straightConnector1">
              <a:avLst/>
            </a:prstGeom>
            <a:noFill/>
            <a:ln w="38100" cap="flat" cmpd="sng">
              <a:solidFill>
                <a:srgbClr val="00C6FF"/>
              </a:solidFill>
              <a:prstDash val="solid"/>
              <a:miter lim="800000"/>
              <a:headEnd type="none" w="sm" len="sm"/>
              <a:tailEnd type="none" w="sm" len="sm"/>
            </a:ln>
          </p:spPr>
        </p:cxnSp>
      </p:grpSp>
      <p:sp>
        <p:nvSpPr>
          <p:cNvPr id="287" name="Google Shape;287;p55"/>
          <p:cNvSpPr/>
          <p:nvPr/>
        </p:nvSpPr>
        <p:spPr>
          <a:xfrm>
            <a:off x="11476383" y="6241089"/>
            <a:ext cx="715617" cy="616911"/>
          </a:xfrm>
          <a:prstGeom prst="triangle">
            <a:avLst>
              <a:gd name="adj" fmla="val 100000"/>
            </a:avLst>
          </a:prstGeom>
          <a:solidFill>
            <a:srgbClr val="0072FF">
              <a:alpha val="800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grpSp>
        <p:nvGrpSpPr>
          <p:cNvPr id="288" name="Google Shape;288;p55"/>
          <p:cNvGrpSpPr/>
          <p:nvPr/>
        </p:nvGrpSpPr>
        <p:grpSpPr>
          <a:xfrm rot="10800000">
            <a:off x="9263702" y="5253677"/>
            <a:ext cx="2869771" cy="1563379"/>
            <a:chOff x="44879" y="27296"/>
            <a:chExt cx="2869771" cy="1563379"/>
          </a:xfrm>
        </p:grpSpPr>
        <p:cxnSp>
          <p:nvCxnSpPr>
            <p:cNvPr id="289" name="Google Shape;289;p55"/>
            <p:cNvCxnSpPr/>
            <p:nvPr/>
          </p:nvCxnSpPr>
          <p:spPr>
            <a:xfrm rot="10800000">
              <a:off x="766351" y="34631"/>
              <a:ext cx="2148299" cy="0"/>
            </a:xfrm>
            <a:prstGeom prst="straightConnector1">
              <a:avLst/>
            </a:prstGeom>
            <a:noFill/>
            <a:ln w="38100" cap="rnd" cmpd="sng">
              <a:solidFill>
                <a:srgbClr val="00C6FF"/>
              </a:solidFill>
              <a:prstDash val="solid"/>
              <a:round/>
              <a:headEnd type="none" w="sm" len="sm"/>
              <a:tailEnd type="none" w="sm" len="sm"/>
            </a:ln>
          </p:spPr>
        </p:cxnSp>
        <p:cxnSp>
          <p:nvCxnSpPr>
            <p:cNvPr id="290" name="Google Shape;290;p55"/>
            <p:cNvCxnSpPr/>
            <p:nvPr/>
          </p:nvCxnSpPr>
          <p:spPr>
            <a:xfrm flipH="1">
              <a:off x="44879" y="27296"/>
              <a:ext cx="737495" cy="644210"/>
            </a:xfrm>
            <a:prstGeom prst="straightConnector1">
              <a:avLst/>
            </a:prstGeom>
            <a:noFill/>
            <a:ln w="38100" cap="rnd" cmpd="sng">
              <a:solidFill>
                <a:srgbClr val="00C6FF"/>
              </a:solidFill>
              <a:prstDash val="solid"/>
              <a:round/>
              <a:headEnd type="none" w="sm" len="sm"/>
              <a:tailEnd type="none" w="sm" len="sm"/>
            </a:ln>
          </p:spPr>
        </p:cxnSp>
        <p:cxnSp>
          <p:nvCxnSpPr>
            <p:cNvPr id="291" name="Google Shape;291;p55"/>
            <p:cNvCxnSpPr/>
            <p:nvPr/>
          </p:nvCxnSpPr>
          <p:spPr>
            <a:xfrm rot="10800000">
              <a:off x="52214" y="654128"/>
              <a:ext cx="0" cy="936547"/>
            </a:xfrm>
            <a:prstGeom prst="straightConnector1">
              <a:avLst/>
            </a:prstGeom>
            <a:noFill/>
            <a:ln w="38100" cap="rnd" cmpd="sng">
              <a:solidFill>
                <a:srgbClr val="00C6FF"/>
              </a:solidFill>
              <a:prstDash val="solid"/>
              <a:round/>
              <a:headEnd type="none" w="sm" len="sm"/>
              <a:tailEnd type="none" w="sm" len="sm"/>
            </a:ln>
          </p:spPr>
        </p:cxnSp>
      </p:grpSp>
      <p:sp>
        <p:nvSpPr>
          <p:cNvPr id="292" name="Google Shape;292;p55"/>
          <p:cNvSpPr/>
          <p:nvPr/>
        </p:nvSpPr>
        <p:spPr>
          <a:xfrm>
            <a:off x="11929297" y="6593855"/>
            <a:ext cx="233916" cy="233916"/>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00">
              <a:solidFill>
                <a:schemeClr val="lt1"/>
              </a:solidFill>
              <a:latin typeface="Arial"/>
              <a:ea typeface="Arial"/>
              <a:cs typeface="Arial"/>
              <a:sym typeface="Arial"/>
            </a:endParaRPr>
          </a:p>
        </p:txBody>
      </p:sp>
      <p:sp>
        <p:nvSpPr>
          <p:cNvPr id="293" name="Google Shape;293;p55"/>
          <p:cNvSpPr/>
          <p:nvPr/>
        </p:nvSpPr>
        <p:spPr>
          <a:xfrm>
            <a:off x="16026" y="4629289"/>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94" name="Google Shape;294;p55"/>
          <p:cNvSpPr/>
          <p:nvPr/>
        </p:nvSpPr>
        <p:spPr>
          <a:xfrm>
            <a:off x="16026" y="5005641"/>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95" name="Google Shape;295;p55"/>
          <p:cNvSpPr/>
          <p:nvPr/>
        </p:nvSpPr>
        <p:spPr>
          <a:xfrm>
            <a:off x="16026" y="5381993"/>
            <a:ext cx="434350" cy="346950"/>
          </a:xfrm>
          <a:prstGeom prst="rect">
            <a:avLst/>
          </a:prstGeom>
          <a:gradFill>
            <a:gsLst>
              <a:gs pos="0">
                <a:srgbClr val="0072FF"/>
              </a:gs>
              <a:gs pos="100000">
                <a:srgbClr val="00C6FF"/>
              </a:gs>
            </a:gsLst>
            <a:lin ang="2700000" scaled="0"/>
          </a:grad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96" name="Google Shape;296;p55"/>
          <p:cNvSpPr/>
          <p:nvPr/>
        </p:nvSpPr>
        <p:spPr>
          <a:xfrm>
            <a:off x="16026" y="5758345"/>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97" name="Google Shape;297;p55"/>
          <p:cNvSpPr/>
          <p:nvPr/>
        </p:nvSpPr>
        <p:spPr>
          <a:xfrm>
            <a:off x="16026" y="6134697"/>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sp>
        <p:nvSpPr>
          <p:cNvPr id="298" name="Google Shape;298;p55"/>
          <p:cNvSpPr/>
          <p:nvPr/>
        </p:nvSpPr>
        <p:spPr>
          <a:xfrm>
            <a:off x="16026" y="6511050"/>
            <a:ext cx="434350" cy="346950"/>
          </a:xfrm>
          <a:prstGeom prst="rect">
            <a:avLst/>
          </a:prstGeom>
          <a:noFill/>
          <a:ln w="12700" cap="flat" cmpd="sng">
            <a:solidFill>
              <a:srgbClr val="0072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dirty="0">
              <a:solidFill>
                <a:schemeClr val="lt1"/>
              </a:solidFill>
              <a:latin typeface="Arial" panose="020B0604020202020204" pitchFamily="34" charset="0"/>
              <a:ea typeface="Calibri"/>
              <a:cs typeface="Arial" panose="020B0604020202020204" pitchFamily="34" charset="0"/>
              <a:sym typeface="Calibri"/>
            </a:endParaRPr>
          </a:p>
        </p:txBody>
      </p:sp>
      <p:pic>
        <p:nvPicPr>
          <p:cNvPr id="299" name="Google Shape;299;p55" descr="A picture containing clipart, vector graphics&#10;&#10;Description automatically generated"/>
          <p:cNvPicPr preferRelativeResize="0"/>
          <p:nvPr/>
        </p:nvPicPr>
        <p:blipFill rotWithShape="1">
          <a:blip r:embed="rId3">
            <a:alphaModFix/>
          </a:blip>
          <a:srcRect/>
          <a:stretch/>
        </p:blipFill>
        <p:spPr>
          <a:xfrm>
            <a:off x="412638" y="362637"/>
            <a:ext cx="544288" cy="450213"/>
          </a:xfrm>
          <a:prstGeom prst="rect">
            <a:avLst/>
          </a:prstGeom>
          <a:noFill/>
          <a:ln>
            <a:noFill/>
          </a:ln>
        </p:spPr>
      </p:pic>
      <p:sp>
        <p:nvSpPr>
          <p:cNvPr id="300" name="Google Shape;300;p55"/>
          <p:cNvSpPr txBox="1">
            <a:spLocks noGrp="1"/>
          </p:cNvSpPr>
          <p:nvPr>
            <p:ph type="sldNum" idx="12"/>
          </p:nvPr>
        </p:nvSpPr>
        <p:spPr>
          <a:xfrm>
            <a:off x="11900455" y="6565013"/>
            <a:ext cx="291600" cy="291600"/>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700">
                <a:solidFill>
                  <a:schemeClr val="dk1"/>
                </a:solidFill>
                <a:latin typeface="Arial"/>
                <a:ea typeface="Arial"/>
                <a:cs typeface="Arial"/>
                <a:sym typeface="Arial"/>
              </a:defRPr>
            </a:lvl1pPr>
            <a:lvl2pPr marL="0" lvl="1" indent="0" algn="ctr">
              <a:spcBef>
                <a:spcPts val="0"/>
              </a:spcBef>
              <a:buNone/>
              <a:defRPr sz="700">
                <a:solidFill>
                  <a:schemeClr val="dk1"/>
                </a:solidFill>
                <a:latin typeface="Arial"/>
                <a:ea typeface="Arial"/>
                <a:cs typeface="Arial"/>
                <a:sym typeface="Arial"/>
              </a:defRPr>
            </a:lvl2pPr>
            <a:lvl3pPr marL="0" lvl="2" indent="0" algn="ctr">
              <a:spcBef>
                <a:spcPts val="0"/>
              </a:spcBef>
              <a:buNone/>
              <a:defRPr sz="700">
                <a:solidFill>
                  <a:schemeClr val="dk1"/>
                </a:solidFill>
                <a:latin typeface="Arial"/>
                <a:ea typeface="Arial"/>
                <a:cs typeface="Arial"/>
                <a:sym typeface="Arial"/>
              </a:defRPr>
            </a:lvl3pPr>
            <a:lvl4pPr marL="0" lvl="3" indent="0" algn="ctr">
              <a:spcBef>
                <a:spcPts val="0"/>
              </a:spcBef>
              <a:buNone/>
              <a:defRPr sz="700">
                <a:solidFill>
                  <a:schemeClr val="dk1"/>
                </a:solidFill>
                <a:latin typeface="Arial"/>
                <a:ea typeface="Arial"/>
                <a:cs typeface="Arial"/>
                <a:sym typeface="Arial"/>
              </a:defRPr>
            </a:lvl4pPr>
            <a:lvl5pPr marL="0" lvl="4" indent="0" algn="ctr">
              <a:spcBef>
                <a:spcPts val="0"/>
              </a:spcBef>
              <a:buNone/>
              <a:defRPr sz="700">
                <a:solidFill>
                  <a:schemeClr val="dk1"/>
                </a:solidFill>
                <a:latin typeface="Arial"/>
                <a:ea typeface="Arial"/>
                <a:cs typeface="Arial"/>
                <a:sym typeface="Arial"/>
              </a:defRPr>
            </a:lvl5pPr>
            <a:lvl6pPr marL="0" lvl="5" indent="0" algn="ctr">
              <a:spcBef>
                <a:spcPts val="0"/>
              </a:spcBef>
              <a:buNone/>
              <a:defRPr sz="700">
                <a:solidFill>
                  <a:schemeClr val="dk1"/>
                </a:solidFill>
                <a:latin typeface="Arial"/>
                <a:ea typeface="Arial"/>
                <a:cs typeface="Arial"/>
                <a:sym typeface="Arial"/>
              </a:defRPr>
            </a:lvl6pPr>
            <a:lvl7pPr marL="0" lvl="6" indent="0" algn="ctr">
              <a:spcBef>
                <a:spcPts val="0"/>
              </a:spcBef>
              <a:buNone/>
              <a:defRPr sz="700">
                <a:solidFill>
                  <a:schemeClr val="dk1"/>
                </a:solidFill>
                <a:latin typeface="Arial"/>
                <a:ea typeface="Arial"/>
                <a:cs typeface="Arial"/>
                <a:sym typeface="Arial"/>
              </a:defRPr>
            </a:lvl7pPr>
            <a:lvl8pPr marL="0" lvl="7" indent="0" algn="ctr">
              <a:spcBef>
                <a:spcPts val="0"/>
              </a:spcBef>
              <a:buNone/>
              <a:defRPr sz="700">
                <a:solidFill>
                  <a:schemeClr val="dk1"/>
                </a:solidFill>
                <a:latin typeface="Arial"/>
                <a:ea typeface="Arial"/>
                <a:cs typeface="Arial"/>
                <a:sym typeface="Arial"/>
              </a:defRPr>
            </a:lvl8pPr>
            <a:lvl9pPr marL="0" lvl="8" indent="0" algn="ctr">
              <a:spcBef>
                <a:spcPts val="0"/>
              </a:spcBef>
              <a:buNone/>
              <a:defRPr sz="700">
                <a:solidFill>
                  <a:schemeClr val="dk1"/>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US"/>
              <a:t>‹#›</a:t>
            </a:fld>
            <a:endParaRPr/>
          </a:p>
        </p:txBody>
      </p:sp>
      <p:sp>
        <p:nvSpPr>
          <p:cNvPr id="301" name="Google Shape;301;p55"/>
          <p:cNvSpPr txBox="1">
            <a:spLocks noGrp="1"/>
          </p:cNvSpPr>
          <p:nvPr>
            <p:ph type="dt" idx="10"/>
          </p:nvPr>
        </p:nvSpPr>
        <p:spPr>
          <a:xfrm>
            <a:off x="838200" y="6481647"/>
            <a:ext cx="2090098" cy="23982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sz="1100">
                <a:solidFill>
                  <a:srgbClr val="888888"/>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02"/>
        <p:cNvGrpSpPr/>
        <p:nvPr/>
      </p:nvGrpSpPr>
      <p:grpSpPr>
        <a:xfrm>
          <a:off x="0" y="0"/>
          <a:ext cx="0" cy="0"/>
          <a:chOff x="0" y="0"/>
          <a:chExt cx="0" cy="0"/>
        </a:xfrm>
      </p:grpSpPr>
      <p:sp>
        <p:nvSpPr>
          <p:cNvPr id="303" name="Google Shape;303;p56"/>
          <p:cNvSpPr txBox="1">
            <a:spLocks noGrp="1"/>
          </p:cNvSpPr>
          <p:nvPr>
            <p:ph type="ctrTitle"/>
          </p:nvPr>
        </p:nvSpPr>
        <p:spPr>
          <a:xfrm>
            <a:off x="415611" y="992767"/>
            <a:ext cx="11360800" cy="2736800"/>
          </a:xfrm>
          <a:prstGeom prst="rect">
            <a:avLst/>
          </a:prstGeom>
          <a:noFill/>
          <a:ln>
            <a:noFill/>
          </a:ln>
        </p:spPr>
        <p:txBody>
          <a:bodyPr spcFirstLastPara="1" wrap="square" lIns="91425" tIns="91425" rIns="91425" bIns="91425" anchor="b" anchorCtr="0">
            <a:normAutofit/>
          </a:bodyPr>
          <a:lstStyle>
            <a:lvl1pPr lvl="0" algn="ctr">
              <a:lnSpc>
                <a:spcPct val="90000"/>
              </a:lnSpc>
              <a:spcBef>
                <a:spcPts val="0"/>
              </a:spcBef>
              <a:spcAft>
                <a:spcPts val="0"/>
              </a:spcAft>
              <a:buClr>
                <a:srgbClr val="0072FF"/>
              </a:buClr>
              <a:buSzPts val="5200"/>
              <a:buFont typeface="Times New Roman"/>
              <a:buNone/>
              <a:defRPr sz="6933" b="0" i="0">
                <a:latin typeface="Arial" panose="020B0604020202020204" pitchFamily="34" charset="0"/>
                <a:cs typeface="Arial" panose="020B0604020202020204" pitchFamily="34" charset="0"/>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dirty="0"/>
          </a:p>
        </p:txBody>
      </p:sp>
      <p:sp>
        <p:nvSpPr>
          <p:cNvPr id="304" name="Google Shape;304;p56"/>
          <p:cNvSpPr txBox="1">
            <a:spLocks noGrp="1"/>
          </p:cNvSpPr>
          <p:nvPr>
            <p:ph type="subTitle" idx="1"/>
          </p:nvPr>
        </p:nvSpPr>
        <p:spPr>
          <a:xfrm>
            <a:off x="415600" y="3778833"/>
            <a:ext cx="11360800" cy="10568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800"/>
              <a:buNone/>
              <a:defRPr sz="3733" b="0" i="0">
                <a:latin typeface="Arial" panose="020B0604020202020204" pitchFamily="34" charset="0"/>
                <a:cs typeface="Arial" panose="020B0604020202020204" pitchFamily="34" charset="0"/>
              </a:defRPr>
            </a:lvl1pPr>
            <a:lvl2pPr lvl="1" algn="ctr">
              <a:lnSpc>
                <a:spcPct val="100000"/>
              </a:lnSpc>
              <a:spcBef>
                <a:spcPts val="0"/>
              </a:spcBef>
              <a:spcAft>
                <a:spcPts val="0"/>
              </a:spcAft>
              <a:buClr>
                <a:schemeClr val="dk1"/>
              </a:buClr>
              <a:buSzPts val="2800"/>
              <a:buNone/>
              <a:defRPr sz="3733"/>
            </a:lvl2pPr>
            <a:lvl3pPr lvl="2" algn="ctr">
              <a:lnSpc>
                <a:spcPct val="100000"/>
              </a:lnSpc>
              <a:spcBef>
                <a:spcPts val="0"/>
              </a:spcBef>
              <a:spcAft>
                <a:spcPts val="0"/>
              </a:spcAft>
              <a:buClr>
                <a:schemeClr val="dk1"/>
              </a:buClr>
              <a:buSzPts val="2800"/>
              <a:buNone/>
              <a:defRPr sz="3733"/>
            </a:lvl3pPr>
            <a:lvl4pPr lvl="3" algn="ctr">
              <a:lnSpc>
                <a:spcPct val="100000"/>
              </a:lnSpc>
              <a:spcBef>
                <a:spcPts val="0"/>
              </a:spcBef>
              <a:spcAft>
                <a:spcPts val="0"/>
              </a:spcAft>
              <a:buClr>
                <a:schemeClr val="dk1"/>
              </a:buClr>
              <a:buSzPts val="2800"/>
              <a:buNone/>
              <a:defRPr sz="3733"/>
            </a:lvl4pPr>
            <a:lvl5pPr lvl="4" algn="ctr">
              <a:lnSpc>
                <a:spcPct val="100000"/>
              </a:lnSpc>
              <a:spcBef>
                <a:spcPts val="0"/>
              </a:spcBef>
              <a:spcAft>
                <a:spcPts val="0"/>
              </a:spcAft>
              <a:buClr>
                <a:schemeClr val="dk1"/>
              </a:buClr>
              <a:buSzPts val="2800"/>
              <a:buNone/>
              <a:defRPr sz="3733"/>
            </a:lvl5pPr>
            <a:lvl6pPr lvl="5" algn="ctr">
              <a:lnSpc>
                <a:spcPct val="100000"/>
              </a:lnSpc>
              <a:spcBef>
                <a:spcPts val="0"/>
              </a:spcBef>
              <a:spcAft>
                <a:spcPts val="0"/>
              </a:spcAft>
              <a:buClr>
                <a:schemeClr val="dk1"/>
              </a:buClr>
              <a:buSzPts val="2800"/>
              <a:buNone/>
              <a:defRPr sz="3733"/>
            </a:lvl6pPr>
            <a:lvl7pPr lvl="6" algn="ctr">
              <a:lnSpc>
                <a:spcPct val="100000"/>
              </a:lnSpc>
              <a:spcBef>
                <a:spcPts val="0"/>
              </a:spcBef>
              <a:spcAft>
                <a:spcPts val="0"/>
              </a:spcAft>
              <a:buClr>
                <a:schemeClr val="dk1"/>
              </a:buClr>
              <a:buSzPts val="2800"/>
              <a:buNone/>
              <a:defRPr sz="3733"/>
            </a:lvl7pPr>
            <a:lvl8pPr lvl="7" algn="ctr">
              <a:lnSpc>
                <a:spcPct val="100000"/>
              </a:lnSpc>
              <a:spcBef>
                <a:spcPts val="0"/>
              </a:spcBef>
              <a:spcAft>
                <a:spcPts val="0"/>
              </a:spcAft>
              <a:buClr>
                <a:schemeClr val="dk1"/>
              </a:buClr>
              <a:buSzPts val="2800"/>
              <a:buNone/>
              <a:defRPr sz="3733"/>
            </a:lvl8pPr>
            <a:lvl9pPr lvl="8" algn="ctr">
              <a:lnSpc>
                <a:spcPct val="100000"/>
              </a:lnSpc>
              <a:spcBef>
                <a:spcPts val="0"/>
              </a:spcBef>
              <a:spcAft>
                <a:spcPts val="0"/>
              </a:spcAft>
              <a:buClr>
                <a:schemeClr val="dk1"/>
              </a:buClr>
              <a:buSzPts val="2800"/>
              <a:buNone/>
              <a:defRPr sz="3733"/>
            </a:lvl9pPr>
          </a:lstStyle>
          <a:p>
            <a:endParaRPr dirty="0"/>
          </a:p>
        </p:txBody>
      </p:sp>
      <p:sp>
        <p:nvSpPr>
          <p:cNvPr id="305" name="Google Shape;305;p56"/>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marL="0" lvl="0" indent="0" algn="r">
              <a:buClr>
                <a:srgbClr val="888888"/>
              </a:buClr>
              <a:buSzPts val="1200"/>
              <a:buFont typeface="Calibri"/>
              <a:buNone/>
              <a:defRPr sz="1200" b="0" i="0">
                <a:solidFill>
                  <a:srgbClr val="888888"/>
                </a:solidFill>
                <a:latin typeface="Arial" panose="020B0604020202020204" pitchFamily="34" charset="0"/>
                <a:ea typeface="Arial" panose="020B0604020202020204" pitchFamily="34" charset="0"/>
                <a:cs typeface="Arial" panose="020B0604020202020204" pitchFamily="34" charset="0"/>
                <a:sym typeface="Calibri"/>
              </a:defRPr>
            </a:lvl1pPr>
            <a:lvl2pPr marL="0" lvl="1" indent="0" algn="r">
              <a:buClr>
                <a:srgbClr val="888888"/>
              </a:buClr>
              <a:buSzPts val="1200"/>
              <a:buFont typeface="Calibri"/>
              <a:buNone/>
              <a:defRPr sz="1200">
                <a:solidFill>
                  <a:srgbClr val="888888"/>
                </a:solidFill>
                <a:latin typeface="Calibri"/>
                <a:ea typeface="Calibri"/>
                <a:cs typeface="Calibri"/>
                <a:sym typeface="Calibri"/>
              </a:defRPr>
            </a:lvl2pPr>
            <a:lvl3pPr marL="0" lvl="2" indent="0" algn="r">
              <a:buClr>
                <a:srgbClr val="888888"/>
              </a:buClr>
              <a:buSzPts val="1200"/>
              <a:buFont typeface="Calibri"/>
              <a:buNone/>
              <a:defRPr sz="1200">
                <a:solidFill>
                  <a:srgbClr val="888888"/>
                </a:solidFill>
                <a:latin typeface="Calibri"/>
                <a:ea typeface="Calibri"/>
                <a:cs typeface="Calibri"/>
                <a:sym typeface="Calibri"/>
              </a:defRPr>
            </a:lvl3pPr>
            <a:lvl4pPr marL="0" lvl="3" indent="0" algn="r">
              <a:buClr>
                <a:srgbClr val="888888"/>
              </a:buClr>
              <a:buSzPts val="1200"/>
              <a:buFont typeface="Calibri"/>
              <a:buNone/>
              <a:defRPr sz="1200">
                <a:solidFill>
                  <a:srgbClr val="888888"/>
                </a:solidFill>
                <a:latin typeface="Calibri"/>
                <a:ea typeface="Calibri"/>
                <a:cs typeface="Calibri"/>
                <a:sym typeface="Calibri"/>
              </a:defRPr>
            </a:lvl4pPr>
            <a:lvl5pPr marL="0" lvl="4" indent="0" algn="r">
              <a:buClr>
                <a:srgbClr val="888888"/>
              </a:buClr>
              <a:buSzPts val="1200"/>
              <a:buFont typeface="Calibri"/>
              <a:buNone/>
              <a:defRPr sz="1200">
                <a:solidFill>
                  <a:srgbClr val="888888"/>
                </a:solidFill>
                <a:latin typeface="Calibri"/>
                <a:ea typeface="Calibri"/>
                <a:cs typeface="Calibri"/>
                <a:sym typeface="Calibri"/>
              </a:defRPr>
            </a:lvl5pPr>
            <a:lvl6pPr marL="0" lvl="5" indent="0" algn="r">
              <a:buClr>
                <a:srgbClr val="888888"/>
              </a:buClr>
              <a:buSzPts val="1200"/>
              <a:buFont typeface="Calibri"/>
              <a:buNone/>
              <a:defRPr sz="1200">
                <a:solidFill>
                  <a:srgbClr val="888888"/>
                </a:solidFill>
                <a:latin typeface="Calibri"/>
                <a:ea typeface="Calibri"/>
                <a:cs typeface="Calibri"/>
                <a:sym typeface="Calibri"/>
              </a:defRPr>
            </a:lvl6pPr>
            <a:lvl7pPr marL="0" lvl="6" indent="0" algn="r">
              <a:buClr>
                <a:srgbClr val="888888"/>
              </a:buClr>
              <a:buSzPts val="1200"/>
              <a:buFont typeface="Calibri"/>
              <a:buNone/>
              <a:defRPr sz="1200">
                <a:solidFill>
                  <a:srgbClr val="888888"/>
                </a:solidFill>
                <a:latin typeface="Calibri"/>
                <a:ea typeface="Calibri"/>
                <a:cs typeface="Calibri"/>
                <a:sym typeface="Calibri"/>
              </a:defRPr>
            </a:lvl7pPr>
            <a:lvl8pPr marL="0" lvl="7" indent="0" algn="r">
              <a:buClr>
                <a:srgbClr val="888888"/>
              </a:buClr>
              <a:buSzPts val="1200"/>
              <a:buFont typeface="Calibri"/>
              <a:buNone/>
              <a:defRPr sz="1200">
                <a:solidFill>
                  <a:srgbClr val="888888"/>
                </a:solidFill>
                <a:latin typeface="Calibri"/>
                <a:ea typeface="Calibri"/>
                <a:cs typeface="Calibri"/>
                <a:sym typeface="Calibri"/>
              </a:defRPr>
            </a:lvl8pPr>
            <a:lvl9pPr marL="0" lvl="8" indent="0" algn="r">
              <a:buClr>
                <a:srgbClr val="888888"/>
              </a:buClr>
              <a:buSzPts val="1200"/>
              <a:buFont typeface="Calibri"/>
              <a:buNone/>
              <a:defRPr sz="1200">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0072FF"/>
              </a:buClr>
              <a:buSzPts val="4000"/>
              <a:buFont typeface="Times New Roman"/>
              <a:buNone/>
              <a:defRPr sz="4000" b="1" i="0" u="none" strike="noStrike" cap="none">
                <a:solidFill>
                  <a:srgbClr val="0072FF"/>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4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13" name="Google Shape;1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panose="020B0604020202020204" pitchFamily="34" charset="0"/>
                <a:ea typeface="Arial" panose="020B0604020202020204" pitchFamily="34" charset="0"/>
                <a:cs typeface="Arial" panose="020B0604020202020204" pitchFamily="34" charset="0"/>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14" name="Google Shape;1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panose="020B0604020202020204" pitchFamily="34" charset="0"/>
                <a:ea typeface="Arial" panose="020B0604020202020204" pitchFamily="34" charset="0"/>
                <a:cs typeface="Arial" panose="020B0604020202020204" pitchFamily="34" charset="0"/>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panose="020B0604020202020204" pitchFamily="34" charset="0"/>
          <a:ea typeface="Arial" panose="020B0604020202020204" pitchFamily="34" charset="0"/>
          <a:cs typeface="Arial" panose="020B0604020202020204" pitchFamily="34" charset="0"/>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hyperlink" Target="https://www.kaggle.com/code/ryanholbrook/mutual-information" TargetMode="Externa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hyperlink" Target="https://quantifyinghealth.com/stepwise-selection/"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hyperlink" Target="https://quantifyinghealth.com/stepwise-selection/"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3.xml"/><Relationship Id="rId5" Type="http://schemas.openxmlformats.org/officeDocument/2006/relationships/hyperlink" Target="https://www.kaggle.com/code/willkoehrsen/introduction-to-feature-selection" TargetMode="External"/><Relationship Id="rId4" Type="http://schemas.openxmlformats.org/officeDocument/2006/relationships/image" Target="../media/image21.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machinelearningcoban.com/2017/06/15/pca/" TargetMode="External"/><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hyperlink" Target="https://machinelearningcoban.com/2017/06/15/pca/"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3.xml"/><Relationship Id="rId4" Type="http://schemas.openxmlformats.org/officeDocument/2006/relationships/hyperlink" Target="https://www.linkedin.com/feed/update/urn:li:activity:7059555375821307904?utm_source=share&amp;utm_medium=member_desktop"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hyperlink" Target="https://scikit-learn.org/stable/modules/classes.html#module-sklearn.feature_selection"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hyperlink" Target="https://www.kaggle.com/code/nroman/recursive-feature-elimination" TargetMode="External"/><Relationship Id="rId4" Type="http://schemas.openxmlformats.org/officeDocument/2006/relationships/hyperlink" Target="https://machinelearningmastery.com/rfe-feature-selection-in-python/"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github.com/aerdem4/lofo-importance" TargetMode="External"/><Relationship Id="rId2" Type="http://schemas.openxmlformats.org/officeDocument/2006/relationships/notesSlide" Target="../notesSlides/notesSlide38.xml"/><Relationship Id="rId1" Type="http://schemas.openxmlformats.org/officeDocument/2006/relationships/slideLayout" Target="../slideLayouts/slideLayout3.xml"/><Relationship Id="rId5" Type="http://schemas.openxmlformats.org/officeDocument/2006/relationships/image" Target="../media/image28.png"/><Relationship Id="rId4" Type="http://schemas.openxmlformats.org/officeDocument/2006/relationships/hyperlink" Target="https://www.kaggle.com/code/aerdem4/optiver-lofo-feature-importance/notebook"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github.com/slundberg/shap" TargetMode="External"/><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29.png"/><Relationship Id="rId5" Type="http://schemas.openxmlformats.org/officeDocument/2006/relationships/hyperlink" Target="https://www.kaggle.com/code/hmendonca/shapley-values-for-feature-selection-ashrae" TargetMode="External"/><Relationship Id="rId4" Type="http://schemas.openxmlformats.org/officeDocument/2006/relationships/hyperlink" Target="https://www.kaggle.com/code/dansbecker/advanced-uses-of-shap-values/tutoria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Ekeany/Boruta-Shap" TargetMode="External"/><Relationship Id="rId2" Type="http://schemas.openxmlformats.org/officeDocument/2006/relationships/notesSlide" Target="../notesSlides/notesSlide40.xml"/><Relationship Id="rId1" Type="http://schemas.openxmlformats.org/officeDocument/2006/relationships/slideLayout" Target="../slideLayouts/slideLayout3.xml"/><Relationship Id="rId4" Type="http://schemas.openxmlformats.org/officeDocument/2006/relationships/hyperlink" Target="https://www.kaggle.com/code/carlmcbrideellis/feature-selection-using-the-boruta-shap-package/notebook"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github.com/eli5-org/eli5" TargetMode="External"/><Relationship Id="rId2" Type="http://schemas.openxmlformats.org/officeDocument/2006/relationships/notesSlide" Target="../notesSlides/notesSlide4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hyperlink" Target="https://www.kaggle.com/code/dansbecker/permutation-importance" TargetMode="External"/><Relationship Id="rId4" Type="http://schemas.openxmlformats.org/officeDocument/2006/relationships/hyperlink" Target="https://eli5.readthedocs.io/en/latest/" TargetMode="Externa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hyperlink" Target="https://www.researchgate.net/publication/345579532_Computational_Diagnostic_Techniques_for_Electrocardiogram_Signal_Analysi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1"/>
          <p:cNvSpPr txBox="1">
            <a:spLocks noGrp="1"/>
          </p:cNvSpPr>
          <p:nvPr>
            <p:ph type="sldNum" idx="12"/>
          </p:nvPr>
        </p:nvSpPr>
        <p:spPr>
          <a:xfrm>
            <a:off x="11841806" y="6545380"/>
            <a:ext cx="291600" cy="291600"/>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dirty="0"/>
          </a:p>
        </p:txBody>
      </p:sp>
      <p:sp>
        <p:nvSpPr>
          <p:cNvPr id="318" name="Google Shape;318;p1"/>
          <p:cNvSpPr txBox="1">
            <a:spLocks noGrp="1"/>
          </p:cNvSpPr>
          <p:nvPr>
            <p:ph type="body" idx="1"/>
          </p:nvPr>
        </p:nvSpPr>
        <p:spPr>
          <a:xfrm>
            <a:off x="1850807" y="2208158"/>
            <a:ext cx="8490387" cy="696165"/>
          </a:xfrm>
          <a:prstGeom prst="rect">
            <a:avLst/>
          </a:prstGeom>
          <a:noFill/>
          <a:ln>
            <a:noFill/>
          </a:ln>
        </p:spPr>
        <p:txBody>
          <a:bodyPr spcFirstLastPara="1" wrap="square" lIns="91425" tIns="45700" rIns="91425" bIns="45700" anchor="ctr" anchorCtr="0">
            <a:normAutofit fontScale="62500" lnSpcReduction="20000"/>
          </a:bodyPr>
          <a:lstStyle/>
          <a:p>
            <a:pPr marL="0" lvl="0" indent="0" algn="ctr" rtl="0">
              <a:lnSpc>
                <a:spcPct val="90000"/>
              </a:lnSpc>
              <a:spcBef>
                <a:spcPts val="0"/>
              </a:spcBef>
              <a:spcAft>
                <a:spcPts val="0"/>
              </a:spcAft>
              <a:buSzPct val="100000"/>
              <a:buNone/>
            </a:pPr>
            <a:r>
              <a:rPr lang="en-US" dirty="0"/>
              <a:t>CS116 – LẬP TRÌNH PYTHON CHO MÁY HỌC</a:t>
            </a:r>
            <a:endParaRPr dirty="0"/>
          </a:p>
        </p:txBody>
      </p:sp>
      <p:sp>
        <p:nvSpPr>
          <p:cNvPr id="320" name="Google Shape;320;p1"/>
          <p:cNvSpPr txBox="1">
            <a:spLocks noGrp="1"/>
          </p:cNvSpPr>
          <p:nvPr>
            <p:ph type="body" idx="3"/>
          </p:nvPr>
        </p:nvSpPr>
        <p:spPr>
          <a:xfrm>
            <a:off x="4680970" y="4963048"/>
            <a:ext cx="2830058" cy="345005"/>
          </a:xfrm>
          <a:prstGeom prst="rect">
            <a:avLst/>
          </a:prstGeom>
          <a:gradFill>
            <a:gsLst>
              <a:gs pos="0">
                <a:srgbClr val="0072FF"/>
              </a:gs>
              <a:gs pos="100000">
                <a:srgbClr val="00C6FF"/>
              </a:gs>
            </a:gsLst>
            <a:lin ang="2700000" scaled="0"/>
          </a:grad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1400"/>
              <a:buNone/>
            </a:pPr>
            <a:r>
              <a:rPr lang="en-US" dirty="0"/>
              <a:t>TS. </a:t>
            </a:r>
            <a:r>
              <a:rPr lang="en-US" dirty="0" err="1"/>
              <a:t>Nguyễn</a:t>
            </a:r>
            <a:r>
              <a:rPr lang="en-US" dirty="0"/>
              <a:t> Vinh </a:t>
            </a:r>
            <a:r>
              <a:rPr lang="en-US" dirty="0" err="1"/>
              <a:t>Tiệp</a:t>
            </a:r>
            <a:endParaRPr dirty="0"/>
          </a:p>
        </p:txBody>
      </p:sp>
      <p:sp>
        <p:nvSpPr>
          <p:cNvPr id="322" name="Google Shape;322;p1"/>
          <p:cNvSpPr txBox="1">
            <a:spLocks noGrp="1"/>
          </p:cNvSpPr>
          <p:nvPr>
            <p:ph type="ftr" idx="11"/>
          </p:nvPr>
        </p:nvSpPr>
        <p:spPr>
          <a:xfrm>
            <a:off x="2353680" y="6480629"/>
            <a:ext cx="4288103" cy="23677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Thực hiện bởi Trường Đại học Công nghệ Thông tin, ĐHQG-HCM</a:t>
            </a:r>
            <a:endParaRPr/>
          </a:p>
        </p:txBody>
      </p:sp>
      <p:sp>
        <p:nvSpPr>
          <p:cNvPr id="4" name="TextBox 3">
            <a:extLst>
              <a:ext uri="{FF2B5EF4-FFF2-40B4-BE49-F238E27FC236}">
                <a16:creationId xmlns:a16="http://schemas.microsoft.com/office/drawing/2014/main" id="{FFA81B18-CF8E-F0F2-98E1-83609EA03D7D}"/>
              </a:ext>
            </a:extLst>
          </p:cNvPr>
          <p:cNvSpPr txBox="1"/>
          <p:nvPr/>
        </p:nvSpPr>
        <p:spPr>
          <a:xfrm>
            <a:off x="2702414" y="3159498"/>
            <a:ext cx="6787170" cy="978729"/>
          </a:xfrm>
          <a:prstGeom prst="rect">
            <a:avLst/>
          </a:prstGeom>
          <a:noFill/>
        </p:spPr>
        <p:txBody>
          <a:bodyPr wrap="square" rtlCol="0">
            <a:spAutoFit/>
          </a:bodyPr>
          <a:lstStyle/>
          <a:p>
            <a:pPr lvl="0" algn="ctr">
              <a:lnSpc>
                <a:spcPct val="90000"/>
              </a:lnSpc>
              <a:buClr>
                <a:srgbClr val="000046"/>
              </a:buClr>
              <a:buSzPts val="2000"/>
            </a:pPr>
            <a:r>
              <a:rPr lang="en-US" sz="2400" b="1" dirty="0" err="1">
                <a:latin typeface="Arial" panose="020B0604020202020204" pitchFamily="34" charset="0"/>
                <a:cs typeface="Arial" panose="020B0604020202020204" pitchFamily="34" charset="0"/>
              </a:rPr>
              <a:t>Bài</a:t>
            </a:r>
            <a:r>
              <a:rPr lang="en-US" sz="2400" b="1" dirty="0">
                <a:latin typeface="Arial" panose="020B0604020202020204" pitchFamily="34" charset="0"/>
                <a:cs typeface="Arial" panose="020B0604020202020204" pitchFamily="34" charset="0"/>
              </a:rPr>
              <a:t> 07</a:t>
            </a:r>
            <a:r>
              <a:rPr lang="en-US" sz="3200" b="1" dirty="0">
                <a:latin typeface="Arial" panose="020B0604020202020204" pitchFamily="34" charset="0"/>
                <a:cs typeface="Arial" panose="020B0604020202020204" pitchFamily="34" charset="0"/>
              </a:rPr>
              <a:t>
LỰA CHỌN ĐẶC TRƯNG</a:t>
            </a:r>
            <a:endParaRPr lang="en-VN"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10</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30;p25">
            <a:extLst>
              <a:ext uri="{FF2B5EF4-FFF2-40B4-BE49-F238E27FC236}">
                <a16:creationId xmlns:a16="http://schemas.microsoft.com/office/drawing/2014/main" id="{4E110554-49F4-5E1F-DCDF-105D8EA50AF7}"/>
              </a:ext>
            </a:extLst>
          </p:cNvPr>
          <p:cNvSpPr txBox="1">
            <a:spLocks noGrp="1"/>
          </p:cNvSpPr>
          <p:nvPr>
            <p:ph type="title"/>
          </p:nvPr>
        </p:nvSpPr>
        <p:spPr>
          <a:xfrm>
            <a:off x="1026403" y="534514"/>
            <a:ext cx="8520600" cy="572700"/>
          </a:xfrm>
          <a:prstGeom prst="rect">
            <a:avLst/>
          </a:prstGeom>
        </p:spPr>
        <p:txBody>
          <a:bodyPr spcFirstLastPara="1" wrap="square" lIns="91425" tIns="91425" rIns="91425" bIns="91425" anchor="t" anchorCtr="0">
            <a:noAutofit/>
          </a:bodyPr>
          <a:lstStyle/>
          <a:p>
            <a:pPr lvl="0"/>
            <a:r>
              <a:rPr lang="en-US" sz="3600" dirty="0" err="1"/>
              <a:t>Thiếu</a:t>
            </a:r>
            <a:r>
              <a:rPr lang="en-US" sz="3600" dirty="0"/>
              <a:t> </a:t>
            </a:r>
            <a:r>
              <a:rPr lang="en-US" sz="3600" dirty="0" err="1"/>
              <a:t>tỷ</a:t>
            </a:r>
            <a:r>
              <a:rPr lang="en-US" sz="3600" dirty="0"/>
              <a:t> </a:t>
            </a:r>
            <a:r>
              <a:rPr lang="en-US" sz="3600" dirty="0" err="1"/>
              <a:t>lệ</a:t>
            </a:r>
            <a:r>
              <a:rPr lang="en-US" sz="3600" dirty="0"/>
              <a:t> </a:t>
            </a:r>
            <a:r>
              <a:rPr lang="en-US" sz="3600" dirty="0" err="1"/>
              <a:t>giá</a:t>
            </a:r>
            <a:r>
              <a:rPr lang="en-US" sz="3600" dirty="0"/>
              <a:t> </a:t>
            </a:r>
            <a:r>
              <a:rPr lang="en-US" sz="3600" dirty="0" err="1"/>
              <a:t>trị</a:t>
            </a:r>
            <a:endParaRPr sz="3600" dirty="0"/>
          </a:p>
        </p:txBody>
      </p:sp>
      <p:sp>
        <p:nvSpPr>
          <p:cNvPr id="3" name="Google Shape;231;p25">
            <a:extLst>
              <a:ext uri="{FF2B5EF4-FFF2-40B4-BE49-F238E27FC236}">
                <a16:creationId xmlns:a16="http://schemas.microsoft.com/office/drawing/2014/main" id="{AFDD863C-35FD-40B5-262A-1C1ECFA8F789}"/>
              </a:ext>
            </a:extLst>
          </p:cNvPr>
          <p:cNvSpPr txBox="1">
            <a:spLocks noGrp="1"/>
          </p:cNvSpPr>
          <p:nvPr>
            <p:ph type="body" idx="1"/>
          </p:nvPr>
        </p:nvSpPr>
        <p:spPr>
          <a:xfrm>
            <a:off x="1509879" y="1329304"/>
            <a:ext cx="8520600" cy="896275"/>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Một lựa chọn tương đối đơn giản về lựa chọn đặc trưng, nếu bất kỳ cột nào có giá trị thiếu lớn hơn 75% (80%, 90%,..), chúng sẽ bị xóa.</a:t>
            </a:r>
            <a:endParaRPr sz="1800" dirty="0"/>
          </a:p>
        </p:txBody>
      </p:sp>
      <p:pic>
        <p:nvPicPr>
          <p:cNvPr id="4" name="Google Shape;232;p25">
            <a:extLst>
              <a:ext uri="{FF2B5EF4-FFF2-40B4-BE49-F238E27FC236}">
                <a16:creationId xmlns:a16="http://schemas.microsoft.com/office/drawing/2014/main" id="{78D87741-5899-5AF6-4665-CFD2B716B79F}"/>
              </a:ext>
            </a:extLst>
          </p:cNvPr>
          <p:cNvPicPr preferRelativeResize="0"/>
          <p:nvPr/>
        </p:nvPicPr>
        <p:blipFill>
          <a:blip r:embed="rId3">
            <a:alphaModFix/>
          </a:blip>
          <a:stretch>
            <a:fillRect/>
          </a:stretch>
        </p:blipFill>
        <p:spPr>
          <a:xfrm>
            <a:off x="2068070" y="2528299"/>
            <a:ext cx="6976200" cy="900701"/>
          </a:xfrm>
          <a:prstGeom prst="rect">
            <a:avLst/>
          </a:prstGeom>
          <a:noFill/>
          <a:ln>
            <a:noFill/>
          </a:ln>
        </p:spPr>
      </p:pic>
      <p:pic>
        <p:nvPicPr>
          <p:cNvPr id="5" name="Google Shape;233;p25">
            <a:extLst>
              <a:ext uri="{FF2B5EF4-FFF2-40B4-BE49-F238E27FC236}">
                <a16:creationId xmlns:a16="http://schemas.microsoft.com/office/drawing/2014/main" id="{29663FE4-6F89-BE8D-40B2-8603FF6E3DE6}"/>
              </a:ext>
            </a:extLst>
          </p:cNvPr>
          <p:cNvPicPr preferRelativeResize="0"/>
          <p:nvPr/>
        </p:nvPicPr>
        <p:blipFill>
          <a:blip r:embed="rId4">
            <a:alphaModFix/>
          </a:blip>
          <a:stretch>
            <a:fillRect/>
          </a:stretch>
        </p:blipFill>
        <p:spPr>
          <a:xfrm>
            <a:off x="2068070" y="3671917"/>
            <a:ext cx="8308245" cy="2560786"/>
          </a:xfrm>
          <a:prstGeom prst="rect">
            <a:avLst/>
          </a:prstGeom>
          <a:noFill/>
          <a:ln>
            <a:noFill/>
          </a:ln>
        </p:spPr>
      </p:pic>
    </p:spTree>
    <p:extLst>
      <p:ext uri="{BB962C8B-B14F-4D97-AF65-F5344CB8AC3E}">
        <p14:creationId xmlns:p14="http://schemas.microsoft.com/office/powerpoint/2010/main" val="3998803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11</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38;p26">
            <a:extLst>
              <a:ext uri="{FF2B5EF4-FFF2-40B4-BE49-F238E27FC236}">
                <a16:creationId xmlns:a16="http://schemas.microsoft.com/office/drawing/2014/main" id="{B93E829E-278D-4588-57DD-6A22EF29C463}"/>
              </a:ext>
            </a:extLst>
          </p:cNvPr>
          <p:cNvSpPr txBox="1">
            <a:spLocks noGrp="1"/>
          </p:cNvSpPr>
          <p:nvPr>
            <p:ph type="title"/>
          </p:nvPr>
        </p:nvSpPr>
        <p:spPr>
          <a:xfrm>
            <a:off x="1045974" y="597575"/>
            <a:ext cx="8520600" cy="572700"/>
          </a:xfrm>
          <a:prstGeom prst="rect">
            <a:avLst/>
          </a:prstGeom>
        </p:spPr>
        <p:txBody>
          <a:bodyPr spcFirstLastPara="1" wrap="square" lIns="91425" tIns="91425" rIns="91425" bIns="91425" anchor="t" anchorCtr="0">
            <a:noAutofit/>
          </a:bodyPr>
          <a:lstStyle/>
          <a:p>
            <a:pPr lvl="0"/>
            <a:r>
              <a:rPr lang="en-US" sz="3600" dirty="0" err="1"/>
              <a:t>Thông</a:t>
            </a:r>
            <a:r>
              <a:rPr lang="en-US" sz="3600" dirty="0"/>
              <a:t> tin </a:t>
            </a:r>
            <a:r>
              <a:rPr lang="en-US" sz="3600" dirty="0" err="1"/>
              <a:t>tương</a:t>
            </a:r>
            <a:r>
              <a:rPr lang="en-US" sz="3600" dirty="0"/>
              <a:t> </a:t>
            </a:r>
            <a:r>
              <a:rPr lang="en-US" sz="3600" dirty="0" err="1"/>
              <a:t>hỗ</a:t>
            </a:r>
            <a:r>
              <a:rPr lang="en-US" sz="3600" dirty="0"/>
              <a:t> (MI)</a:t>
            </a:r>
            <a:endParaRPr sz="3600" dirty="0"/>
          </a:p>
        </p:txBody>
      </p:sp>
      <p:sp>
        <p:nvSpPr>
          <p:cNvPr id="3" name="Google Shape;239;p26">
            <a:extLst>
              <a:ext uri="{FF2B5EF4-FFF2-40B4-BE49-F238E27FC236}">
                <a16:creationId xmlns:a16="http://schemas.microsoft.com/office/drawing/2014/main" id="{E1B64410-9CD9-9D90-F4F4-B387CF731F6A}"/>
              </a:ext>
            </a:extLst>
          </p:cNvPr>
          <p:cNvSpPr txBox="1">
            <a:spLocks noGrp="1"/>
          </p:cNvSpPr>
          <p:nvPr>
            <p:ph type="body" idx="1"/>
          </p:nvPr>
        </p:nvSpPr>
        <p:spPr>
          <a:xfrm>
            <a:off x="1520389" y="1142533"/>
            <a:ext cx="10030480" cy="2007156"/>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2000" dirty="0"/>
              <a:t>Đo lượng thông tin thu được về một biến thông qua việc quan sát biến khác.
Điểm MI là giá trị không âm 
Nó bằng 0 nếu và chỉ khi hai biến ngẫu nhiên độc lập và giá trị cao hơn có nghĩa là sự phụ thuộc cao hơn (mối quan hệ mạnh)</a:t>
            </a:r>
            <a:endParaRPr sz="2000" dirty="0"/>
          </a:p>
        </p:txBody>
      </p:sp>
      <p:grpSp>
        <p:nvGrpSpPr>
          <p:cNvPr id="4" name="Google Shape;240;p26">
            <a:extLst>
              <a:ext uri="{FF2B5EF4-FFF2-40B4-BE49-F238E27FC236}">
                <a16:creationId xmlns:a16="http://schemas.microsoft.com/office/drawing/2014/main" id="{FB1DD08D-A18D-C79B-5770-09540D11E501}"/>
              </a:ext>
            </a:extLst>
          </p:cNvPr>
          <p:cNvGrpSpPr/>
          <p:nvPr/>
        </p:nvGrpSpPr>
        <p:grpSpPr>
          <a:xfrm>
            <a:off x="8284679" y="3708050"/>
            <a:ext cx="2299366" cy="2299366"/>
            <a:chOff x="6182482" y="1644751"/>
            <a:chExt cx="1854000" cy="1854000"/>
          </a:xfrm>
        </p:grpSpPr>
        <p:sp>
          <p:nvSpPr>
            <p:cNvPr id="5" name="Google Shape;241;p26">
              <a:extLst>
                <a:ext uri="{FF2B5EF4-FFF2-40B4-BE49-F238E27FC236}">
                  <a16:creationId xmlns:a16="http://schemas.microsoft.com/office/drawing/2014/main" id="{C9A32100-8FBF-00EE-4996-822EC4BC1FA1}"/>
                </a:ext>
              </a:extLst>
            </p:cNvPr>
            <p:cNvSpPr/>
            <p:nvPr/>
          </p:nvSpPr>
          <p:spPr>
            <a:xfrm>
              <a:off x="6182482" y="1644751"/>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2;p26">
              <a:extLst>
                <a:ext uri="{FF2B5EF4-FFF2-40B4-BE49-F238E27FC236}">
                  <a16:creationId xmlns:a16="http://schemas.microsoft.com/office/drawing/2014/main" id="{C106C7FC-24AC-58C4-0E7F-ED283E849846}"/>
                </a:ext>
              </a:extLst>
            </p:cNvPr>
            <p:cNvSpPr txBox="1"/>
            <p:nvPr/>
          </p:nvSpPr>
          <p:spPr>
            <a:xfrm>
              <a:off x="6381750" y="2336700"/>
              <a:ext cx="1542900" cy="4701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600" dirty="0" err="1">
                  <a:solidFill>
                    <a:srgbClr val="FFFFFF"/>
                  </a:solidFill>
                  <a:latin typeface="Roboto"/>
                  <a:ea typeface="Roboto"/>
                  <a:cs typeface="Roboto"/>
                  <a:sym typeface="Roboto"/>
                </a:rPr>
                <a:t>Có</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thể</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phát</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hiện</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bất</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kỳ</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loại</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mối</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quan</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hệ</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nào</a:t>
              </a:r>
              <a:endParaRPr sz="1600" dirty="0">
                <a:solidFill>
                  <a:srgbClr val="FFFFFF"/>
                </a:solidFill>
                <a:latin typeface="Roboto"/>
                <a:ea typeface="Roboto"/>
                <a:cs typeface="Roboto"/>
                <a:sym typeface="Roboto"/>
              </a:endParaRPr>
            </a:p>
          </p:txBody>
        </p:sp>
      </p:grpSp>
      <p:grpSp>
        <p:nvGrpSpPr>
          <p:cNvPr id="7" name="Google Shape;243;p26">
            <a:extLst>
              <a:ext uri="{FF2B5EF4-FFF2-40B4-BE49-F238E27FC236}">
                <a16:creationId xmlns:a16="http://schemas.microsoft.com/office/drawing/2014/main" id="{4E76932D-B196-792B-8EEC-12328D2B2AF3}"/>
              </a:ext>
            </a:extLst>
          </p:cNvPr>
          <p:cNvGrpSpPr/>
          <p:nvPr/>
        </p:nvGrpSpPr>
        <p:grpSpPr>
          <a:xfrm>
            <a:off x="6160720" y="3708300"/>
            <a:ext cx="2299366" cy="2299366"/>
            <a:chOff x="4482605" y="1644751"/>
            <a:chExt cx="1854000" cy="1854000"/>
          </a:xfrm>
        </p:grpSpPr>
        <p:sp>
          <p:nvSpPr>
            <p:cNvPr id="8" name="Google Shape;244;p26">
              <a:extLst>
                <a:ext uri="{FF2B5EF4-FFF2-40B4-BE49-F238E27FC236}">
                  <a16:creationId xmlns:a16="http://schemas.microsoft.com/office/drawing/2014/main" id="{8913A5EF-DCEC-0270-A301-0EB31AE642A8}"/>
                </a:ext>
              </a:extLst>
            </p:cNvPr>
            <p:cNvSpPr/>
            <p:nvPr/>
          </p:nvSpPr>
          <p:spPr>
            <a:xfrm>
              <a:off x="4482605" y="1644751"/>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5;p26">
              <a:extLst>
                <a:ext uri="{FF2B5EF4-FFF2-40B4-BE49-F238E27FC236}">
                  <a16:creationId xmlns:a16="http://schemas.microsoft.com/office/drawing/2014/main" id="{CC072C5D-C82B-AD77-3C34-C273CE426FB7}"/>
                </a:ext>
              </a:extLst>
            </p:cNvPr>
            <p:cNvSpPr txBox="1"/>
            <p:nvPr/>
          </p:nvSpPr>
          <p:spPr>
            <a:xfrm>
              <a:off x="4764300" y="2311040"/>
              <a:ext cx="12906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600" dirty="0" err="1">
                  <a:solidFill>
                    <a:srgbClr val="FFFFFF"/>
                  </a:solidFill>
                  <a:latin typeface="Roboto"/>
                  <a:ea typeface="Roboto"/>
                  <a:cs typeface="Roboto"/>
                  <a:sym typeface="Roboto"/>
                </a:rPr>
                <a:t>Sử</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dụng</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để</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lựa</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chọn</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tính</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năng</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tránh</a:t>
              </a:r>
              <a:r>
                <a:rPr lang="en-US" sz="1600" dirty="0">
                  <a:solidFill>
                    <a:srgbClr val="FFFFFF"/>
                  </a:solidFill>
                  <a:latin typeface="Roboto"/>
                  <a:ea typeface="Roboto"/>
                  <a:cs typeface="Roboto"/>
                  <a:sym typeface="Roboto"/>
                </a:rPr>
                <a:t> overfitting)</a:t>
              </a:r>
              <a:endParaRPr sz="1600" dirty="0">
                <a:solidFill>
                  <a:srgbClr val="FFFFFF"/>
                </a:solidFill>
                <a:latin typeface="Roboto"/>
                <a:ea typeface="Roboto"/>
                <a:cs typeface="Roboto"/>
                <a:sym typeface="Roboto"/>
              </a:endParaRPr>
            </a:p>
          </p:txBody>
        </p:sp>
      </p:grpSp>
      <p:grpSp>
        <p:nvGrpSpPr>
          <p:cNvPr id="10" name="Google Shape;246;p26">
            <a:extLst>
              <a:ext uri="{FF2B5EF4-FFF2-40B4-BE49-F238E27FC236}">
                <a16:creationId xmlns:a16="http://schemas.microsoft.com/office/drawing/2014/main" id="{453BCA20-935A-1B35-6155-B1ECBDA41771}"/>
              </a:ext>
            </a:extLst>
          </p:cNvPr>
          <p:cNvGrpSpPr/>
          <p:nvPr/>
        </p:nvGrpSpPr>
        <p:grpSpPr>
          <a:xfrm>
            <a:off x="3982099" y="3708311"/>
            <a:ext cx="2299366" cy="2299366"/>
            <a:chOff x="2834102" y="1644762"/>
            <a:chExt cx="1854000" cy="1854000"/>
          </a:xfrm>
        </p:grpSpPr>
        <p:sp>
          <p:nvSpPr>
            <p:cNvPr id="11" name="Google Shape;247;p26">
              <a:extLst>
                <a:ext uri="{FF2B5EF4-FFF2-40B4-BE49-F238E27FC236}">
                  <a16:creationId xmlns:a16="http://schemas.microsoft.com/office/drawing/2014/main" id="{8A7234A0-9156-A452-2EBE-9F5DF04C47BC}"/>
                </a:ext>
              </a:extLst>
            </p:cNvPr>
            <p:cNvSpPr/>
            <p:nvPr/>
          </p:nvSpPr>
          <p:spPr>
            <a:xfrm>
              <a:off x="2834102" y="1644762"/>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48;p26">
              <a:extLst>
                <a:ext uri="{FF2B5EF4-FFF2-40B4-BE49-F238E27FC236}">
                  <a16:creationId xmlns:a16="http://schemas.microsoft.com/office/drawing/2014/main" id="{D11345DE-9C8F-0899-FC3A-1F1F72286614}"/>
                </a:ext>
              </a:extLst>
            </p:cNvPr>
            <p:cNvSpPr txBox="1"/>
            <p:nvPr/>
          </p:nvSpPr>
          <p:spPr>
            <a:xfrm>
              <a:off x="2992674" y="2311050"/>
              <a:ext cx="15792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1600" dirty="0">
                  <a:solidFill>
                    <a:srgbClr val="FFFFFF"/>
                  </a:solidFill>
                  <a:latin typeface="Roboto"/>
                  <a:ea typeface="Roboto"/>
                  <a:cs typeface="Roboto"/>
                  <a:sym typeface="Roboto"/>
                </a:rPr>
                <a:t>Hiệu quả tính toán &amp;; Lý thuyết có cơ sở</a:t>
              </a:r>
              <a:endParaRPr sz="1600" dirty="0">
                <a:solidFill>
                  <a:srgbClr val="FFFFFF"/>
                </a:solidFill>
                <a:latin typeface="Roboto"/>
                <a:ea typeface="Roboto"/>
                <a:cs typeface="Roboto"/>
                <a:sym typeface="Roboto"/>
              </a:endParaRPr>
            </a:p>
          </p:txBody>
        </p:sp>
      </p:grpSp>
      <p:grpSp>
        <p:nvGrpSpPr>
          <p:cNvPr id="13" name="Google Shape;249;p26">
            <a:extLst>
              <a:ext uri="{FF2B5EF4-FFF2-40B4-BE49-F238E27FC236}">
                <a16:creationId xmlns:a16="http://schemas.microsoft.com/office/drawing/2014/main" id="{A493DEF0-1836-E422-A5DC-04B9F5647E48}"/>
              </a:ext>
            </a:extLst>
          </p:cNvPr>
          <p:cNvGrpSpPr/>
          <p:nvPr/>
        </p:nvGrpSpPr>
        <p:grpSpPr>
          <a:xfrm>
            <a:off x="1858140" y="3708300"/>
            <a:ext cx="2299366" cy="2299366"/>
            <a:chOff x="1031325" y="1644762"/>
            <a:chExt cx="1854000" cy="1854000"/>
          </a:xfrm>
        </p:grpSpPr>
        <p:sp>
          <p:nvSpPr>
            <p:cNvPr id="14" name="Google Shape;250;p26">
              <a:extLst>
                <a:ext uri="{FF2B5EF4-FFF2-40B4-BE49-F238E27FC236}">
                  <a16:creationId xmlns:a16="http://schemas.microsoft.com/office/drawing/2014/main" id="{6F67BC46-A45A-70B2-FC60-0DEB0CE953FD}"/>
                </a:ext>
              </a:extLst>
            </p:cNvPr>
            <p:cNvSpPr/>
            <p:nvPr/>
          </p:nvSpPr>
          <p:spPr>
            <a:xfrm>
              <a:off x="1031325" y="1644762"/>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251;p26">
              <a:extLst>
                <a:ext uri="{FF2B5EF4-FFF2-40B4-BE49-F238E27FC236}">
                  <a16:creationId xmlns:a16="http://schemas.microsoft.com/office/drawing/2014/main" id="{188B6954-11BC-21B2-CD87-D1B776AA2A85}"/>
                </a:ext>
              </a:extLst>
            </p:cNvPr>
            <p:cNvSpPr txBox="1"/>
            <p:nvPr/>
          </p:nvSpPr>
          <p:spPr>
            <a:xfrm>
              <a:off x="1080750" y="2311050"/>
              <a:ext cx="17160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600" dirty="0" err="1">
                  <a:solidFill>
                    <a:srgbClr val="FFFFFF"/>
                  </a:solidFill>
                  <a:latin typeface="Roboto"/>
                  <a:ea typeface="Roboto"/>
                  <a:cs typeface="Roboto"/>
                  <a:sym typeface="Roboto"/>
                </a:rPr>
                <a:t>Dễ</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sử</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dụng</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và</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diễn</a:t>
              </a:r>
              <a:r>
                <a:rPr lang="en-US" sz="1600" dirty="0">
                  <a:solidFill>
                    <a:srgbClr val="FFFFFF"/>
                  </a:solidFill>
                  <a:latin typeface="Roboto"/>
                  <a:ea typeface="Roboto"/>
                  <a:cs typeface="Roboto"/>
                  <a:sym typeface="Roboto"/>
                </a:rPr>
                <a:t> </a:t>
              </a:r>
              <a:r>
                <a:rPr lang="en-US" sz="1600" dirty="0" err="1">
                  <a:solidFill>
                    <a:srgbClr val="FFFFFF"/>
                  </a:solidFill>
                  <a:latin typeface="Roboto"/>
                  <a:ea typeface="Roboto"/>
                  <a:cs typeface="Roboto"/>
                  <a:sym typeface="Roboto"/>
                </a:rPr>
                <a:t>giải</a:t>
              </a:r>
              <a:endParaRPr sz="16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3059936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12</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56;p27">
            <a:extLst>
              <a:ext uri="{FF2B5EF4-FFF2-40B4-BE49-F238E27FC236}">
                <a16:creationId xmlns:a16="http://schemas.microsoft.com/office/drawing/2014/main" id="{C20921D9-620A-D520-BBC7-BC53D034E4C2}"/>
              </a:ext>
            </a:extLst>
          </p:cNvPr>
          <p:cNvSpPr txBox="1">
            <a:spLocks noGrp="1"/>
          </p:cNvSpPr>
          <p:nvPr>
            <p:ph type="title"/>
          </p:nvPr>
        </p:nvSpPr>
        <p:spPr>
          <a:xfrm>
            <a:off x="1099976" y="481155"/>
            <a:ext cx="8520600" cy="572700"/>
          </a:xfrm>
          <a:prstGeom prst="rect">
            <a:avLst/>
          </a:prstGeom>
        </p:spPr>
        <p:txBody>
          <a:bodyPr spcFirstLastPara="1" wrap="square" lIns="91425" tIns="91425" rIns="91425" bIns="91425" anchor="t" anchorCtr="0">
            <a:noAutofit/>
          </a:bodyPr>
          <a:lstStyle/>
          <a:p>
            <a:pPr lvl="0"/>
            <a:r>
              <a:rPr lang="en-US" sz="3600" dirty="0" err="1"/>
              <a:t>Điểm</a:t>
            </a:r>
            <a:r>
              <a:rPr lang="en-US" sz="3600" dirty="0"/>
              <a:t> MI (</a:t>
            </a:r>
            <a:r>
              <a:rPr lang="en-US" sz="3600" dirty="0" err="1"/>
              <a:t>Ví</a:t>
            </a:r>
            <a:r>
              <a:rPr lang="en-US" sz="3600" dirty="0"/>
              <a:t> </a:t>
            </a:r>
            <a:r>
              <a:rPr lang="en-US" sz="3600" dirty="0" err="1"/>
              <a:t>dụ</a:t>
            </a:r>
            <a:r>
              <a:rPr lang="en-US" sz="3600" dirty="0"/>
              <a:t>)</a:t>
            </a:r>
            <a:endParaRPr sz="3600" dirty="0"/>
          </a:p>
        </p:txBody>
      </p:sp>
      <p:pic>
        <p:nvPicPr>
          <p:cNvPr id="3" name="Google Shape;258;p27">
            <a:extLst>
              <a:ext uri="{FF2B5EF4-FFF2-40B4-BE49-F238E27FC236}">
                <a16:creationId xmlns:a16="http://schemas.microsoft.com/office/drawing/2014/main" id="{A67D6EDB-5F37-F202-5605-FCCC3E100B73}"/>
              </a:ext>
            </a:extLst>
          </p:cNvPr>
          <p:cNvPicPr preferRelativeResize="0"/>
          <p:nvPr/>
        </p:nvPicPr>
        <p:blipFill>
          <a:blip r:embed="rId3">
            <a:alphaModFix/>
          </a:blip>
          <a:stretch>
            <a:fillRect/>
          </a:stretch>
        </p:blipFill>
        <p:spPr>
          <a:xfrm>
            <a:off x="631354" y="2069483"/>
            <a:ext cx="5635624" cy="3027885"/>
          </a:xfrm>
          <a:prstGeom prst="rect">
            <a:avLst/>
          </a:prstGeom>
          <a:noFill/>
          <a:ln>
            <a:noFill/>
          </a:ln>
        </p:spPr>
      </p:pic>
      <p:pic>
        <p:nvPicPr>
          <p:cNvPr id="4" name="Google Shape;259;p27">
            <a:extLst>
              <a:ext uri="{FF2B5EF4-FFF2-40B4-BE49-F238E27FC236}">
                <a16:creationId xmlns:a16="http://schemas.microsoft.com/office/drawing/2014/main" id="{ED604790-76D7-43F3-1F59-FC97AD1580ED}"/>
              </a:ext>
            </a:extLst>
          </p:cNvPr>
          <p:cNvPicPr preferRelativeResize="0"/>
          <p:nvPr/>
        </p:nvPicPr>
        <p:blipFill>
          <a:blip r:embed="rId4">
            <a:alphaModFix/>
          </a:blip>
          <a:stretch>
            <a:fillRect/>
          </a:stretch>
        </p:blipFill>
        <p:spPr>
          <a:xfrm>
            <a:off x="6551746" y="2069484"/>
            <a:ext cx="5291970" cy="3027885"/>
          </a:xfrm>
          <a:prstGeom prst="rect">
            <a:avLst/>
          </a:prstGeom>
          <a:noFill/>
          <a:ln>
            <a:noFill/>
          </a:ln>
        </p:spPr>
      </p:pic>
      <p:sp>
        <p:nvSpPr>
          <p:cNvPr id="5" name="Google Shape;260;p27">
            <a:extLst>
              <a:ext uri="{FF2B5EF4-FFF2-40B4-BE49-F238E27FC236}">
                <a16:creationId xmlns:a16="http://schemas.microsoft.com/office/drawing/2014/main" id="{76A879A2-F1F4-C723-FA9F-9FB08DDEA966}"/>
              </a:ext>
            </a:extLst>
          </p:cNvPr>
          <p:cNvSpPr txBox="1"/>
          <p:nvPr/>
        </p:nvSpPr>
        <p:spPr>
          <a:xfrm>
            <a:off x="4053352" y="5804144"/>
            <a:ext cx="4494300" cy="3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i="1" u="sng">
                <a:solidFill>
                  <a:schemeClr val="hlink"/>
                </a:solidFill>
                <a:hlinkClick r:id="rId5"/>
              </a:rPr>
              <a:t>https://www.kaggle.com/code/ryanholbrook/mutual-information</a:t>
            </a:r>
            <a:r>
              <a:rPr lang="en" sz="1200" i="1"/>
              <a:t> </a:t>
            </a:r>
            <a:endParaRPr sz="1200" i="1"/>
          </a:p>
        </p:txBody>
      </p:sp>
    </p:spTree>
    <p:extLst>
      <p:ext uri="{BB962C8B-B14F-4D97-AF65-F5344CB8AC3E}">
        <p14:creationId xmlns:p14="http://schemas.microsoft.com/office/powerpoint/2010/main" val="3504300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13</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65;p28">
            <a:extLst>
              <a:ext uri="{FF2B5EF4-FFF2-40B4-BE49-F238E27FC236}">
                <a16:creationId xmlns:a16="http://schemas.microsoft.com/office/drawing/2014/main" id="{CB205618-8CB4-87B7-C430-73908B2C8A02}"/>
              </a:ext>
            </a:extLst>
          </p:cNvPr>
          <p:cNvSpPr txBox="1">
            <a:spLocks noGrp="1"/>
          </p:cNvSpPr>
          <p:nvPr>
            <p:ph type="title"/>
          </p:nvPr>
        </p:nvSpPr>
        <p:spPr>
          <a:xfrm>
            <a:off x="1026403" y="608087"/>
            <a:ext cx="9305265" cy="572700"/>
          </a:xfrm>
          <a:prstGeom prst="rect">
            <a:avLst/>
          </a:prstGeom>
        </p:spPr>
        <p:txBody>
          <a:bodyPr spcFirstLastPara="1" wrap="square" lIns="91425" tIns="91425" rIns="91425" bIns="91425" anchor="t" anchorCtr="0">
            <a:noAutofit/>
          </a:bodyPr>
          <a:lstStyle/>
          <a:p>
            <a:pPr lvl="0"/>
            <a:r>
              <a:rPr lang="vi-VN" sz="3600" dirty="0"/>
              <a:t>Phương pháp Filter: Ưu điểm &amp;; nhược điểm</a:t>
            </a:r>
            <a:endParaRPr sz="3600" dirty="0"/>
          </a:p>
        </p:txBody>
      </p:sp>
      <p:grpSp>
        <p:nvGrpSpPr>
          <p:cNvPr id="3" name="Google Shape;267;p28">
            <a:extLst>
              <a:ext uri="{FF2B5EF4-FFF2-40B4-BE49-F238E27FC236}">
                <a16:creationId xmlns:a16="http://schemas.microsoft.com/office/drawing/2014/main" id="{13691667-92A1-EEB3-C48F-46AC81232D59}"/>
              </a:ext>
            </a:extLst>
          </p:cNvPr>
          <p:cNvGrpSpPr/>
          <p:nvPr/>
        </p:nvGrpSpPr>
        <p:grpSpPr>
          <a:xfrm>
            <a:off x="1026403" y="1783705"/>
            <a:ext cx="4095245" cy="4054487"/>
            <a:chOff x="2459924" y="1146350"/>
            <a:chExt cx="2035800" cy="2399700"/>
          </a:xfrm>
        </p:grpSpPr>
        <p:sp>
          <p:nvSpPr>
            <p:cNvPr id="4" name="Google Shape;268;p28">
              <a:extLst>
                <a:ext uri="{FF2B5EF4-FFF2-40B4-BE49-F238E27FC236}">
                  <a16:creationId xmlns:a16="http://schemas.microsoft.com/office/drawing/2014/main" id="{9468FF45-DD5B-F363-4F62-A6678A91F92B}"/>
                </a:ext>
              </a:extLst>
            </p:cNvPr>
            <p:cNvSpPr/>
            <p:nvPr/>
          </p:nvSpPr>
          <p:spPr>
            <a:xfrm rot="-5400000">
              <a:off x="2277974" y="1328300"/>
              <a:ext cx="2399700" cy="2035800"/>
            </a:xfrm>
            <a:prstGeom prst="rightArrowCallout">
              <a:avLst>
                <a:gd name="adj1" fmla="val 9283"/>
                <a:gd name="adj2" fmla="val 13570"/>
                <a:gd name="adj3" fmla="val 16082"/>
                <a:gd name="adj4" fmla="val 81236"/>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69;p28">
              <a:extLst>
                <a:ext uri="{FF2B5EF4-FFF2-40B4-BE49-F238E27FC236}">
                  <a16:creationId xmlns:a16="http://schemas.microsoft.com/office/drawing/2014/main" id="{86045E9E-814A-0E3F-B0A6-D57C9965D31F}"/>
                </a:ext>
              </a:extLst>
            </p:cNvPr>
            <p:cNvSpPr/>
            <p:nvPr/>
          </p:nvSpPr>
          <p:spPr>
            <a:xfrm flipH="1">
              <a:off x="2504627" y="1686400"/>
              <a:ext cx="19380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0;p28">
              <a:extLst>
                <a:ext uri="{FF2B5EF4-FFF2-40B4-BE49-F238E27FC236}">
                  <a16:creationId xmlns:a16="http://schemas.microsoft.com/office/drawing/2014/main" id="{AA798883-57F3-FD4B-2356-5505C947FC27}"/>
                </a:ext>
              </a:extLst>
            </p:cNvPr>
            <p:cNvSpPr txBox="1"/>
            <p:nvPr/>
          </p:nvSpPr>
          <p:spPr>
            <a:xfrm>
              <a:off x="2544756" y="1833250"/>
              <a:ext cx="18540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en-US" sz="2000" b="1" dirty="0" err="1">
                  <a:solidFill>
                    <a:srgbClr val="FFFFFF"/>
                  </a:solidFill>
                  <a:latin typeface="Roboto"/>
                  <a:ea typeface="Roboto"/>
                  <a:cs typeface="Roboto"/>
                  <a:sym typeface="Roboto"/>
                </a:rPr>
                <a:t>Lợi</a:t>
              </a:r>
              <a:r>
                <a:rPr lang="en-US" sz="2000" b="1" dirty="0">
                  <a:solidFill>
                    <a:srgbClr val="FFFFFF"/>
                  </a:solidFill>
                  <a:latin typeface="Roboto"/>
                  <a:ea typeface="Roboto"/>
                  <a:cs typeface="Roboto"/>
                  <a:sym typeface="Roboto"/>
                </a:rPr>
                <a:t> </a:t>
              </a:r>
              <a:r>
                <a:rPr lang="en-US" sz="2000" b="1" dirty="0" err="1">
                  <a:solidFill>
                    <a:srgbClr val="FFFFFF"/>
                  </a:solidFill>
                  <a:latin typeface="Roboto"/>
                  <a:ea typeface="Roboto"/>
                  <a:cs typeface="Roboto"/>
                  <a:sym typeface="Roboto"/>
                </a:rPr>
                <a:t>thế</a:t>
              </a:r>
              <a:r>
                <a:rPr lang="en-US" sz="2000" b="1" dirty="0">
                  <a:solidFill>
                    <a:srgbClr val="FFFFFF"/>
                  </a:solidFill>
                  <a:latin typeface="Roboto"/>
                  <a:ea typeface="Roboto"/>
                  <a:cs typeface="Roboto"/>
                  <a:sym typeface="Roboto"/>
                </a:rPr>
                <a:t>
</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Hiệu</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quả</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tính</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toán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không</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yêu</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cầu</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mô</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hình</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đào</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tạo</a:t>
              </a:r>
              <a:r>
                <a:rPr lang="en-US" sz="2000" dirty="0">
                  <a:solidFill>
                    <a:srgbClr val="FFFFFF"/>
                  </a:solidFill>
                  <a:latin typeface="Roboto"/>
                  <a:ea typeface="Roboto"/>
                  <a:cs typeface="Roboto"/>
                  <a:sym typeface="Roboto"/>
                </a:rPr>
                <a:t>)
- </a:t>
              </a:r>
              <a:r>
                <a:rPr lang="en-US" sz="2000" dirty="0" err="1">
                  <a:solidFill>
                    <a:srgbClr val="FFFFFF"/>
                  </a:solidFill>
                  <a:latin typeface="Roboto"/>
                  <a:ea typeface="Roboto"/>
                  <a:cs typeface="Roboto"/>
                  <a:sym typeface="Roboto"/>
                </a:rPr>
                <a:t>Dễ</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thực</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hiện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và</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dễ</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hiểu</a:t>
              </a:r>
              <a:r>
                <a:rPr lang="en-US" sz="2000" dirty="0">
                  <a:solidFill>
                    <a:srgbClr val="FFFFFF"/>
                  </a:solidFill>
                  <a:latin typeface="Roboto"/>
                  <a:ea typeface="Roboto"/>
                  <a:cs typeface="Roboto"/>
                  <a:sym typeface="Roboto"/>
                </a:rPr>
                <a:t>
- </a:t>
              </a:r>
              <a:r>
                <a:rPr lang="en-US" sz="2000" dirty="0" err="1">
                  <a:solidFill>
                    <a:srgbClr val="FFFFFF"/>
                  </a:solidFill>
                  <a:latin typeface="Roboto"/>
                  <a:ea typeface="Roboto"/>
                  <a:cs typeface="Roboto"/>
                  <a:sym typeface="Roboto"/>
                </a:rPr>
                <a:t>Ít</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bị</a:t>
              </a:r>
              <a:r>
                <a:rPr lang="en-US" sz="2000" dirty="0">
                  <a:solidFill>
                    <a:srgbClr val="FFFFFF"/>
                  </a:solidFill>
                  <a:latin typeface="Roboto"/>
                  <a:ea typeface="Roboto"/>
                  <a:cs typeface="Roboto"/>
                  <a:sym typeface="Roboto"/>
                </a:rPr>
                <a:t> overfitting (</a:t>
              </a:r>
              <a:r>
                <a:rPr lang="en-US" sz="2000" dirty="0" err="1">
                  <a:solidFill>
                    <a:srgbClr val="FFFFFF"/>
                  </a:solidFill>
                  <a:latin typeface="Roboto"/>
                  <a:ea typeface="Roboto"/>
                  <a:cs typeface="Roboto"/>
                  <a:sym typeface="Roboto"/>
                </a:rPr>
                <a:t>không</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liên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quan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đến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mô</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hình</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mục</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tiêu</a:t>
              </a:r>
              <a:r>
                <a:rPr lang="en-US" sz="2000" dirty="0">
                  <a:solidFill>
                    <a:srgbClr val="FFFFFF"/>
                  </a:solidFill>
                  <a:latin typeface="Roboto"/>
                  <a:ea typeface="Roboto"/>
                  <a:cs typeface="Roboto"/>
                  <a:sym typeface="Roboto"/>
                </a:rPr>
                <a:t>)</a:t>
              </a:r>
              <a:endParaRPr sz="1200" dirty="0">
                <a:solidFill>
                  <a:srgbClr val="FFFFFF"/>
                </a:solidFill>
              </a:endParaRPr>
            </a:p>
          </p:txBody>
        </p:sp>
      </p:grpSp>
      <p:grpSp>
        <p:nvGrpSpPr>
          <p:cNvPr id="7" name="Google Shape;271;p28">
            <a:extLst>
              <a:ext uri="{FF2B5EF4-FFF2-40B4-BE49-F238E27FC236}">
                <a16:creationId xmlns:a16="http://schemas.microsoft.com/office/drawing/2014/main" id="{7AF9F732-29CE-DC2D-7967-8FAF6A4E7BA3}"/>
              </a:ext>
            </a:extLst>
          </p:cNvPr>
          <p:cNvGrpSpPr/>
          <p:nvPr/>
        </p:nvGrpSpPr>
        <p:grpSpPr>
          <a:xfrm>
            <a:off x="7322530" y="1783705"/>
            <a:ext cx="4007622" cy="3842032"/>
            <a:chOff x="4572084" y="1597469"/>
            <a:chExt cx="1827900" cy="2399700"/>
          </a:xfrm>
        </p:grpSpPr>
        <p:sp>
          <p:nvSpPr>
            <p:cNvPr id="8" name="Google Shape;272;p28">
              <a:extLst>
                <a:ext uri="{FF2B5EF4-FFF2-40B4-BE49-F238E27FC236}">
                  <a16:creationId xmlns:a16="http://schemas.microsoft.com/office/drawing/2014/main" id="{CF3EDCCA-4797-F05C-7A86-10DC52E80BE7}"/>
                </a:ext>
              </a:extLst>
            </p:cNvPr>
            <p:cNvSpPr/>
            <p:nvPr/>
          </p:nvSpPr>
          <p:spPr>
            <a:xfrm rot="5400000">
              <a:off x="4286184" y="1883369"/>
              <a:ext cx="2399700" cy="1827900"/>
            </a:xfrm>
            <a:prstGeom prst="rightArrowCallout">
              <a:avLst>
                <a:gd name="adj1" fmla="val 9283"/>
                <a:gd name="adj2" fmla="val 13570"/>
                <a:gd name="adj3" fmla="val 16082"/>
                <a:gd name="adj4" fmla="val 81236"/>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3;p28">
              <a:extLst>
                <a:ext uri="{FF2B5EF4-FFF2-40B4-BE49-F238E27FC236}">
                  <a16:creationId xmlns:a16="http://schemas.microsoft.com/office/drawing/2014/main" id="{DB21E971-2017-E9DB-4A22-A10725707170}"/>
                </a:ext>
              </a:extLst>
            </p:cNvPr>
            <p:cNvSpPr/>
            <p:nvPr/>
          </p:nvSpPr>
          <p:spPr>
            <a:xfrm rot="10800000" flipH="1">
              <a:off x="4662018" y="1687411"/>
              <a:ext cx="16494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74;p28">
              <a:extLst>
                <a:ext uri="{FF2B5EF4-FFF2-40B4-BE49-F238E27FC236}">
                  <a16:creationId xmlns:a16="http://schemas.microsoft.com/office/drawing/2014/main" id="{00173FD8-7A82-DBFB-65F4-19289154329E}"/>
                </a:ext>
              </a:extLst>
            </p:cNvPr>
            <p:cNvSpPr txBox="1"/>
            <p:nvPr/>
          </p:nvSpPr>
          <p:spPr>
            <a:xfrm>
              <a:off x="4621141" y="1795519"/>
              <a:ext cx="17445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2000" b="1" dirty="0">
                  <a:solidFill>
                    <a:srgbClr val="FFFFFF"/>
                  </a:solidFill>
                  <a:latin typeface="Roboto"/>
                  <a:ea typeface="Roboto"/>
                  <a:cs typeface="Roboto"/>
                  <a:sym typeface="Roboto"/>
                </a:rPr>
                <a:t>Khó khăn</a:t>
              </a:r>
              <a:r>
                <a:rPr lang="vi-VN" sz="2000" dirty="0">
                  <a:solidFill>
                    <a:srgbClr val="FFFFFF"/>
                  </a:solidFill>
                  <a:latin typeface="Roboto"/>
                  <a:ea typeface="Roboto"/>
                  <a:cs typeface="Roboto"/>
                  <a:sym typeface="Roboto"/>
                </a:rPr>
                <a:t>
- Thiếu sự tương tác giữa các tính năng
- Hạn chế trong việc xác định các tập hợp con tính năng tối ưu
- Nguy cơ đơn giản hóa quá mức</a:t>
              </a:r>
              <a:endParaRPr sz="1600" dirty="0">
                <a:solidFill>
                  <a:srgbClr val="FFFFFF"/>
                </a:solidFill>
              </a:endParaRPr>
            </a:p>
          </p:txBody>
        </p:sp>
      </p:grpSp>
    </p:spTree>
    <p:extLst>
      <p:ext uri="{BB962C8B-B14F-4D97-AF65-F5344CB8AC3E}">
        <p14:creationId xmlns:p14="http://schemas.microsoft.com/office/powerpoint/2010/main" val="40122080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14</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79;p29">
            <a:extLst>
              <a:ext uri="{FF2B5EF4-FFF2-40B4-BE49-F238E27FC236}">
                <a16:creationId xmlns:a16="http://schemas.microsoft.com/office/drawing/2014/main" id="{3E046FA2-EFFD-A7DE-11A6-C85F986EB8F5}"/>
              </a:ext>
            </a:extLst>
          </p:cNvPr>
          <p:cNvSpPr txBox="1">
            <a:spLocks noGrp="1"/>
          </p:cNvSpPr>
          <p:nvPr>
            <p:ph type="title"/>
          </p:nvPr>
        </p:nvSpPr>
        <p:spPr>
          <a:xfrm>
            <a:off x="1045629" y="548198"/>
            <a:ext cx="8520600" cy="572700"/>
          </a:xfrm>
          <a:prstGeom prst="rect">
            <a:avLst/>
          </a:prstGeom>
        </p:spPr>
        <p:txBody>
          <a:bodyPr spcFirstLastPara="1" wrap="square" lIns="91425" tIns="91425" rIns="91425" bIns="91425" anchor="t" anchorCtr="0">
            <a:noAutofit/>
          </a:bodyPr>
          <a:lstStyle/>
          <a:p>
            <a:pPr lvl="0"/>
            <a:r>
              <a:rPr lang="vi-VN" sz="3600" dirty="0"/>
              <a:t>Phương pháp Wrapper</a:t>
            </a:r>
            <a:endParaRPr sz="3600" dirty="0"/>
          </a:p>
        </p:txBody>
      </p:sp>
      <p:sp>
        <p:nvSpPr>
          <p:cNvPr id="3" name="Google Shape;280;p29">
            <a:extLst>
              <a:ext uri="{FF2B5EF4-FFF2-40B4-BE49-F238E27FC236}">
                <a16:creationId xmlns:a16="http://schemas.microsoft.com/office/drawing/2014/main" id="{579A9C4A-CE8A-BE80-A4F1-D1F3906CC4F9}"/>
              </a:ext>
            </a:extLst>
          </p:cNvPr>
          <p:cNvSpPr txBox="1">
            <a:spLocks noGrp="1"/>
          </p:cNvSpPr>
          <p:nvPr>
            <p:ph type="body" idx="1"/>
          </p:nvPr>
        </p:nvSpPr>
        <p:spPr>
          <a:xfrm>
            <a:off x="1257631" y="1143798"/>
            <a:ext cx="9872824" cy="1168284"/>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Các phương pháp wrapper sử dụng mô hình dự đoán để ghi điểm các tập hợp con đặc trưng. Mỗi tập hợp con mới được sử dụng để đào tạo một mô hình, được thử nghiệm trên một tập hợp hold-out</a:t>
            </a:r>
            <a:endParaRPr sz="1800" dirty="0"/>
          </a:p>
        </p:txBody>
      </p:sp>
      <p:grpSp>
        <p:nvGrpSpPr>
          <p:cNvPr id="4" name="Google Shape;281;p29">
            <a:extLst>
              <a:ext uri="{FF2B5EF4-FFF2-40B4-BE49-F238E27FC236}">
                <a16:creationId xmlns:a16="http://schemas.microsoft.com/office/drawing/2014/main" id="{F196A45E-D5D2-E1DC-2008-F6B609222520}"/>
              </a:ext>
            </a:extLst>
          </p:cNvPr>
          <p:cNvGrpSpPr/>
          <p:nvPr/>
        </p:nvGrpSpPr>
        <p:grpSpPr>
          <a:xfrm>
            <a:off x="3879940" y="2019976"/>
            <a:ext cx="4297108" cy="4297108"/>
            <a:chOff x="2902488" y="902232"/>
            <a:chExt cx="3339000" cy="3339000"/>
          </a:xfrm>
        </p:grpSpPr>
        <p:sp>
          <p:nvSpPr>
            <p:cNvPr id="5" name="Google Shape;282;p29">
              <a:extLst>
                <a:ext uri="{FF2B5EF4-FFF2-40B4-BE49-F238E27FC236}">
                  <a16:creationId xmlns:a16="http://schemas.microsoft.com/office/drawing/2014/main" id="{CC8A352D-2A77-9382-0DA8-AF69EB44F880}"/>
                </a:ext>
              </a:extLst>
            </p:cNvPr>
            <p:cNvSpPr/>
            <p:nvPr/>
          </p:nvSpPr>
          <p:spPr>
            <a:xfrm rot="-5400000">
              <a:off x="2902488" y="902232"/>
              <a:ext cx="3339000" cy="3339000"/>
            </a:xfrm>
            <a:prstGeom prst="ellipse">
              <a:avLst/>
            </a:prstGeom>
            <a:noFill/>
            <a:ln w="19050" cap="flat" cmpd="sng">
              <a:solidFill>
                <a:srgbClr val="0D5DD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3;p29">
              <a:extLst>
                <a:ext uri="{FF2B5EF4-FFF2-40B4-BE49-F238E27FC236}">
                  <a16:creationId xmlns:a16="http://schemas.microsoft.com/office/drawing/2014/main" id="{3A7920AD-6E5E-2550-63D5-E3EE78EF3CE4}"/>
                </a:ext>
              </a:extLst>
            </p:cNvPr>
            <p:cNvSpPr/>
            <p:nvPr/>
          </p:nvSpPr>
          <p:spPr>
            <a:xfrm>
              <a:off x="3123738" y="1123632"/>
              <a:ext cx="2896500" cy="2896200"/>
            </a:xfrm>
            <a:prstGeom prst="pie">
              <a:avLst>
                <a:gd name="adj1" fmla="val 1811602"/>
                <a:gd name="adj2" fmla="val 16214886"/>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284;p29">
            <a:extLst>
              <a:ext uri="{FF2B5EF4-FFF2-40B4-BE49-F238E27FC236}">
                <a16:creationId xmlns:a16="http://schemas.microsoft.com/office/drawing/2014/main" id="{4F1EE65F-F11E-83D0-93ED-428C0564B55D}"/>
              </a:ext>
            </a:extLst>
          </p:cNvPr>
          <p:cNvGrpSpPr/>
          <p:nvPr/>
        </p:nvGrpSpPr>
        <p:grpSpPr>
          <a:xfrm>
            <a:off x="4498076" y="2837571"/>
            <a:ext cx="2776187" cy="2336963"/>
            <a:chOff x="3493391" y="1663782"/>
            <a:chExt cx="2157192" cy="1815900"/>
          </a:xfrm>
        </p:grpSpPr>
        <p:sp>
          <p:nvSpPr>
            <p:cNvPr id="8" name="Google Shape;285;p29">
              <a:extLst>
                <a:ext uri="{FF2B5EF4-FFF2-40B4-BE49-F238E27FC236}">
                  <a16:creationId xmlns:a16="http://schemas.microsoft.com/office/drawing/2014/main" id="{21E0607A-5FE1-3A77-583A-E305CD8909EB}"/>
                </a:ext>
              </a:extLst>
            </p:cNvPr>
            <p:cNvSpPr/>
            <p:nvPr/>
          </p:nvSpPr>
          <p:spPr>
            <a:xfrm>
              <a:off x="3664038" y="1663782"/>
              <a:ext cx="1815900" cy="1815900"/>
            </a:xfrm>
            <a:prstGeom prst="ellipse">
              <a:avLst/>
            </a:prstGeom>
            <a:solidFill>
              <a:srgbClr val="0C58D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86;p29">
              <a:extLst>
                <a:ext uri="{FF2B5EF4-FFF2-40B4-BE49-F238E27FC236}">
                  <a16:creationId xmlns:a16="http://schemas.microsoft.com/office/drawing/2014/main" id="{5C5625C6-59D4-27A0-AE22-2ED063C3000A}"/>
                </a:ext>
              </a:extLst>
            </p:cNvPr>
            <p:cNvSpPr txBox="1"/>
            <p:nvPr/>
          </p:nvSpPr>
          <p:spPr>
            <a:xfrm>
              <a:off x="3493391" y="2248663"/>
              <a:ext cx="2157192" cy="8265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2000" b="1" dirty="0">
                  <a:solidFill>
                    <a:srgbClr val="FFFFFF"/>
                  </a:solidFill>
                  <a:latin typeface="Roboto"/>
                  <a:ea typeface="Roboto"/>
                  <a:cs typeface="Roboto"/>
                  <a:sym typeface="Roboto"/>
                </a:rPr>
                <a:t>Phương pháp </a:t>
              </a:r>
            </a:p>
            <a:p>
              <a:pPr lvl="0" algn="ctr">
                <a:lnSpc>
                  <a:spcPct val="115000"/>
                </a:lnSpc>
              </a:pPr>
              <a:r>
                <a:rPr lang="vi-VN" sz="2000" b="1" dirty="0">
                  <a:solidFill>
                    <a:srgbClr val="FFFFFF"/>
                  </a:solidFill>
                  <a:latin typeface="Roboto"/>
                  <a:ea typeface="Roboto"/>
                  <a:cs typeface="Roboto"/>
                  <a:sym typeface="Roboto"/>
                </a:rPr>
                <a:t>wrapper</a:t>
              </a:r>
              <a:endParaRPr sz="2000" b="1" dirty="0">
                <a:solidFill>
                  <a:srgbClr val="FFFFFF"/>
                </a:solidFill>
                <a:latin typeface="Roboto"/>
                <a:ea typeface="Roboto"/>
                <a:cs typeface="Roboto"/>
                <a:sym typeface="Roboto"/>
              </a:endParaRPr>
            </a:p>
          </p:txBody>
        </p:sp>
      </p:grpSp>
      <p:grpSp>
        <p:nvGrpSpPr>
          <p:cNvPr id="10" name="Google Shape;287;p29">
            <a:extLst>
              <a:ext uri="{FF2B5EF4-FFF2-40B4-BE49-F238E27FC236}">
                <a16:creationId xmlns:a16="http://schemas.microsoft.com/office/drawing/2014/main" id="{420E547A-3CA5-08AE-1C27-30F379991037}"/>
              </a:ext>
            </a:extLst>
          </p:cNvPr>
          <p:cNvGrpSpPr/>
          <p:nvPr/>
        </p:nvGrpSpPr>
        <p:grpSpPr>
          <a:xfrm>
            <a:off x="5095716" y="2215052"/>
            <a:ext cx="1375229" cy="1375229"/>
            <a:chOff x="2859873" y="853971"/>
            <a:chExt cx="1068600" cy="1068600"/>
          </a:xfrm>
        </p:grpSpPr>
        <p:sp>
          <p:nvSpPr>
            <p:cNvPr id="11" name="Google Shape;288;p29">
              <a:extLst>
                <a:ext uri="{FF2B5EF4-FFF2-40B4-BE49-F238E27FC236}">
                  <a16:creationId xmlns:a16="http://schemas.microsoft.com/office/drawing/2014/main" id="{57C78705-F2EE-4347-B1D6-82A38A63159A}"/>
                </a:ext>
              </a:extLst>
            </p:cNvPr>
            <p:cNvSpPr/>
            <p:nvPr/>
          </p:nvSpPr>
          <p:spPr>
            <a:xfrm>
              <a:off x="2859873" y="853971"/>
              <a:ext cx="1068600" cy="1068600"/>
            </a:xfrm>
            <a:prstGeom prst="ellipse">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9;p29">
              <a:extLst>
                <a:ext uri="{FF2B5EF4-FFF2-40B4-BE49-F238E27FC236}">
                  <a16:creationId xmlns:a16="http://schemas.microsoft.com/office/drawing/2014/main" id="{0850D864-69BA-05A0-DBC1-5D1F0E181286}"/>
                </a:ext>
              </a:extLst>
            </p:cNvPr>
            <p:cNvSpPr txBox="1"/>
            <p:nvPr/>
          </p:nvSpPr>
          <p:spPr>
            <a:xfrm>
              <a:off x="3012800" y="1022197"/>
              <a:ext cx="762600" cy="73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dirty="0" err="1">
                  <a:solidFill>
                    <a:srgbClr val="FFFFFF"/>
                  </a:solidFill>
                  <a:latin typeface="Roboto"/>
                  <a:ea typeface="Roboto"/>
                  <a:cs typeface="Roboto"/>
                  <a:sym typeface="Roboto"/>
                </a:rPr>
                <a:t>Lựa</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chọn</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chuyển</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tiếp</a:t>
              </a:r>
              <a:endParaRPr dirty="0">
                <a:solidFill>
                  <a:srgbClr val="FFFFFF"/>
                </a:solidFill>
                <a:latin typeface="Roboto"/>
                <a:ea typeface="Roboto"/>
                <a:cs typeface="Roboto"/>
                <a:sym typeface="Roboto"/>
              </a:endParaRPr>
            </a:p>
          </p:txBody>
        </p:sp>
      </p:grpSp>
      <p:grpSp>
        <p:nvGrpSpPr>
          <p:cNvPr id="13" name="Google Shape;290;p29">
            <a:extLst>
              <a:ext uri="{FF2B5EF4-FFF2-40B4-BE49-F238E27FC236}">
                <a16:creationId xmlns:a16="http://schemas.microsoft.com/office/drawing/2014/main" id="{273526D2-FB65-047D-3EEE-BC45F46EF767}"/>
              </a:ext>
            </a:extLst>
          </p:cNvPr>
          <p:cNvGrpSpPr/>
          <p:nvPr/>
        </p:nvGrpSpPr>
        <p:grpSpPr>
          <a:xfrm>
            <a:off x="3644347" y="4655881"/>
            <a:ext cx="1375229" cy="1375229"/>
            <a:chOff x="2859873" y="853971"/>
            <a:chExt cx="1068600" cy="1068600"/>
          </a:xfrm>
        </p:grpSpPr>
        <p:sp>
          <p:nvSpPr>
            <p:cNvPr id="14" name="Google Shape;291;p29">
              <a:extLst>
                <a:ext uri="{FF2B5EF4-FFF2-40B4-BE49-F238E27FC236}">
                  <a16:creationId xmlns:a16="http://schemas.microsoft.com/office/drawing/2014/main" id="{00C6E55E-22AD-0D67-9685-EBF23296D2EB}"/>
                </a:ext>
              </a:extLst>
            </p:cNvPr>
            <p:cNvSpPr/>
            <p:nvPr/>
          </p:nvSpPr>
          <p:spPr>
            <a:xfrm>
              <a:off x="2859873" y="853971"/>
              <a:ext cx="1068600" cy="1068600"/>
            </a:xfrm>
            <a:prstGeom prst="ellipse">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92;p29">
              <a:extLst>
                <a:ext uri="{FF2B5EF4-FFF2-40B4-BE49-F238E27FC236}">
                  <a16:creationId xmlns:a16="http://schemas.microsoft.com/office/drawing/2014/main" id="{C1248502-E003-B465-0EC3-1CBA37214FD1}"/>
                </a:ext>
              </a:extLst>
            </p:cNvPr>
            <p:cNvSpPr txBox="1"/>
            <p:nvPr/>
          </p:nvSpPr>
          <p:spPr>
            <a:xfrm>
              <a:off x="2968478" y="1022113"/>
              <a:ext cx="851400" cy="73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dirty="0">
                  <a:solidFill>
                    <a:srgbClr val="FFFFFF"/>
                  </a:solidFill>
                  <a:latin typeface="Roboto"/>
                  <a:ea typeface="Roboto"/>
                  <a:cs typeface="Roboto"/>
                  <a:sym typeface="Roboto"/>
                </a:rPr>
                <a:t>Loại bỏ ngược</a:t>
              </a:r>
              <a:endParaRPr dirty="0">
                <a:solidFill>
                  <a:srgbClr val="FFFFFF"/>
                </a:solidFill>
                <a:latin typeface="Roboto"/>
                <a:ea typeface="Roboto"/>
                <a:cs typeface="Roboto"/>
                <a:sym typeface="Roboto"/>
              </a:endParaRPr>
            </a:p>
          </p:txBody>
        </p:sp>
      </p:grpSp>
      <p:grpSp>
        <p:nvGrpSpPr>
          <p:cNvPr id="16" name="Google Shape;293;p29">
            <a:extLst>
              <a:ext uri="{FF2B5EF4-FFF2-40B4-BE49-F238E27FC236}">
                <a16:creationId xmlns:a16="http://schemas.microsoft.com/office/drawing/2014/main" id="{108B5BB7-EAF4-D307-28C8-188AF554C378}"/>
              </a:ext>
            </a:extLst>
          </p:cNvPr>
          <p:cNvGrpSpPr/>
          <p:nvPr/>
        </p:nvGrpSpPr>
        <p:grpSpPr>
          <a:xfrm>
            <a:off x="6533694" y="4648236"/>
            <a:ext cx="1375229" cy="1375229"/>
            <a:chOff x="5214448" y="3234278"/>
            <a:chExt cx="1068600" cy="1068600"/>
          </a:xfrm>
        </p:grpSpPr>
        <p:sp>
          <p:nvSpPr>
            <p:cNvPr id="17" name="Google Shape;294;p29">
              <a:extLst>
                <a:ext uri="{FF2B5EF4-FFF2-40B4-BE49-F238E27FC236}">
                  <a16:creationId xmlns:a16="http://schemas.microsoft.com/office/drawing/2014/main" id="{2C8CD31B-4B52-056A-1E30-A6DC3BA007B6}"/>
                </a:ext>
              </a:extLst>
            </p:cNvPr>
            <p:cNvSpPr/>
            <p:nvPr/>
          </p:nvSpPr>
          <p:spPr>
            <a:xfrm>
              <a:off x="5214448" y="3234278"/>
              <a:ext cx="1068600" cy="1068600"/>
            </a:xfrm>
            <a:prstGeom prst="ellipse">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95;p29">
              <a:extLst>
                <a:ext uri="{FF2B5EF4-FFF2-40B4-BE49-F238E27FC236}">
                  <a16:creationId xmlns:a16="http://schemas.microsoft.com/office/drawing/2014/main" id="{513C678C-E74B-D042-CDB7-2BEC2258A2B2}"/>
                </a:ext>
              </a:extLst>
            </p:cNvPr>
            <p:cNvSpPr txBox="1"/>
            <p:nvPr/>
          </p:nvSpPr>
          <p:spPr>
            <a:xfrm>
              <a:off x="5367381" y="3402515"/>
              <a:ext cx="823500" cy="73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200" dirty="0" err="1">
                  <a:solidFill>
                    <a:srgbClr val="FFFFFF"/>
                  </a:solidFill>
                  <a:latin typeface="Roboto"/>
                  <a:ea typeface="Roboto"/>
                  <a:cs typeface="Roboto"/>
                  <a:sym typeface="Roboto"/>
                </a:rPr>
                <a:t>Loại</a:t>
              </a:r>
              <a:r>
                <a:rPr lang="en-US" sz="1200" dirty="0">
                  <a:solidFill>
                    <a:srgbClr val="FFFFFF"/>
                  </a:solidFill>
                  <a:latin typeface="Roboto"/>
                  <a:ea typeface="Roboto"/>
                  <a:cs typeface="Roboto"/>
                  <a:sym typeface="Roboto"/>
                </a:rPr>
                <a:t> </a:t>
              </a:r>
              <a:r>
                <a:rPr lang="en-US" sz="1200" dirty="0" err="1">
                  <a:solidFill>
                    <a:srgbClr val="FFFFFF"/>
                  </a:solidFill>
                  <a:latin typeface="Roboto"/>
                  <a:ea typeface="Roboto"/>
                  <a:cs typeface="Roboto"/>
                  <a:sym typeface="Roboto"/>
                </a:rPr>
                <a:t>bỏ</a:t>
              </a:r>
              <a:r>
                <a:rPr lang="en-US" sz="1200" dirty="0">
                  <a:solidFill>
                    <a:srgbClr val="FFFFFF"/>
                  </a:solidFill>
                  <a:latin typeface="Roboto"/>
                  <a:ea typeface="Roboto"/>
                  <a:cs typeface="Roboto"/>
                  <a:sym typeface="Roboto"/>
                </a:rPr>
                <a:t> </a:t>
              </a:r>
              <a:r>
                <a:rPr lang="en-US" sz="1200" dirty="0" err="1">
                  <a:solidFill>
                    <a:srgbClr val="FFFFFF"/>
                  </a:solidFill>
                  <a:latin typeface="Roboto"/>
                  <a:ea typeface="Roboto"/>
                  <a:cs typeface="Roboto"/>
                  <a:sym typeface="Roboto"/>
                </a:rPr>
                <a:t>tính</a:t>
              </a:r>
              <a:r>
                <a:rPr lang="en-US" sz="1200" dirty="0">
                  <a:solidFill>
                    <a:srgbClr val="FFFFFF"/>
                  </a:solidFill>
                  <a:latin typeface="Roboto"/>
                  <a:ea typeface="Roboto"/>
                  <a:cs typeface="Roboto"/>
                  <a:sym typeface="Roboto"/>
                </a:rPr>
                <a:t> </a:t>
              </a:r>
              <a:r>
                <a:rPr lang="en-US" sz="1200" dirty="0" err="1">
                  <a:solidFill>
                    <a:srgbClr val="FFFFFF"/>
                  </a:solidFill>
                  <a:latin typeface="Roboto"/>
                  <a:ea typeface="Roboto"/>
                  <a:cs typeface="Roboto"/>
                  <a:sym typeface="Roboto"/>
                </a:rPr>
                <a:t>năng</a:t>
              </a:r>
              <a:r>
                <a:rPr lang="en-US" sz="1200" dirty="0">
                  <a:solidFill>
                    <a:srgbClr val="FFFFFF"/>
                  </a:solidFill>
                  <a:latin typeface="Roboto"/>
                  <a:ea typeface="Roboto"/>
                  <a:cs typeface="Roboto"/>
                  <a:sym typeface="Roboto"/>
                </a:rPr>
                <a:t> </a:t>
              </a:r>
              <a:r>
                <a:rPr lang="en-US" sz="1200" dirty="0" err="1">
                  <a:solidFill>
                    <a:srgbClr val="FFFFFF"/>
                  </a:solidFill>
                  <a:latin typeface="Roboto"/>
                  <a:ea typeface="Roboto"/>
                  <a:cs typeface="Roboto"/>
                  <a:sym typeface="Roboto"/>
                </a:rPr>
                <a:t>đệ</a:t>
              </a:r>
              <a:r>
                <a:rPr lang="en-US" sz="1200" dirty="0">
                  <a:solidFill>
                    <a:srgbClr val="FFFFFF"/>
                  </a:solidFill>
                  <a:latin typeface="Roboto"/>
                  <a:ea typeface="Roboto"/>
                  <a:cs typeface="Roboto"/>
                  <a:sym typeface="Roboto"/>
                </a:rPr>
                <a:t> </a:t>
              </a:r>
              <a:r>
                <a:rPr lang="en-US" sz="1200" dirty="0" err="1">
                  <a:solidFill>
                    <a:srgbClr val="FFFFFF"/>
                  </a:solidFill>
                  <a:latin typeface="Roboto"/>
                  <a:ea typeface="Roboto"/>
                  <a:cs typeface="Roboto"/>
                  <a:sym typeface="Roboto"/>
                </a:rPr>
                <a:t>quy</a:t>
              </a:r>
              <a:r>
                <a:rPr lang="en-US" sz="1200" dirty="0">
                  <a:solidFill>
                    <a:srgbClr val="FFFFFF"/>
                  </a:solidFill>
                  <a:latin typeface="Roboto"/>
                  <a:ea typeface="Roboto"/>
                  <a:cs typeface="Roboto"/>
                  <a:sym typeface="Roboto"/>
                </a:rPr>
                <a:t>
RFE, RFECV</a:t>
              </a:r>
              <a:endParaRPr sz="12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85138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15</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00;p30">
            <a:extLst>
              <a:ext uri="{FF2B5EF4-FFF2-40B4-BE49-F238E27FC236}">
                <a16:creationId xmlns:a16="http://schemas.microsoft.com/office/drawing/2014/main" id="{7693DBE3-CC10-98DA-E565-F6793272AA6F}"/>
              </a:ext>
            </a:extLst>
          </p:cNvPr>
          <p:cNvSpPr txBox="1">
            <a:spLocks noGrp="1"/>
          </p:cNvSpPr>
          <p:nvPr>
            <p:ph type="title"/>
          </p:nvPr>
        </p:nvSpPr>
        <p:spPr>
          <a:xfrm>
            <a:off x="1078956" y="525306"/>
            <a:ext cx="8520600" cy="572700"/>
          </a:xfrm>
          <a:prstGeom prst="rect">
            <a:avLst/>
          </a:prstGeom>
        </p:spPr>
        <p:txBody>
          <a:bodyPr spcFirstLastPara="1" wrap="square" lIns="91425" tIns="91425" rIns="91425" bIns="91425" anchor="t" anchorCtr="0">
            <a:noAutofit/>
          </a:bodyPr>
          <a:lstStyle/>
          <a:p>
            <a:pPr lvl="0"/>
            <a:r>
              <a:rPr lang="en-US" sz="3600" dirty="0" err="1"/>
              <a:t>Lựa</a:t>
            </a:r>
            <a:r>
              <a:rPr lang="en-US" sz="3600" dirty="0"/>
              <a:t> </a:t>
            </a:r>
            <a:r>
              <a:rPr lang="en-US" sz="3600" dirty="0" err="1"/>
              <a:t>chọn</a:t>
            </a:r>
            <a:r>
              <a:rPr lang="en-US" sz="3600" dirty="0"/>
              <a:t> </a:t>
            </a:r>
            <a:r>
              <a:rPr lang="en-US" sz="3600" dirty="0" err="1"/>
              <a:t>chuyển</a:t>
            </a:r>
            <a:r>
              <a:rPr lang="en-US" sz="3600" dirty="0"/>
              <a:t> </a:t>
            </a:r>
            <a:r>
              <a:rPr lang="en-US" sz="3600" dirty="0" err="1"/>
              <a:t>tiếp</a:t>
            </a:r>
            <a:endParaRPr sz="3600" dirty="0"/>
          </a:p>
        </p:txBody>
      </p:sp>
      <p:pic>
        <p:nvPicPr>
          <p:cNvPr id="3" name="Google Shape;302;p30">
            <a:extLst>
              <a:ext uri="{FF2B5EF4-FFF2-40B4-BE49-F238E27FC236}">
                <a16:creationId xmlns:a16="http://schemas.microsoft.com/office/drawing/2014/main" id="{61FAD13D-3B05-CB5B-AC32-609EB68FA96E}"/>
              </a:ext>
            </a:extLst>
          </p:cNvPr>
          <p:cNvPicPr preferRelativeResize="0"/>
          <p:nvPr/>
        </p:nvPicPr>
        <p:blipFill>
          <a:blip r:embed="rId3">
            <a:alphaModFix/>
          </a:blip>
          <a:stretch>
            <a:fillRect/>
          </a:stretch>
        </p:blipFill>
        <p:spPr>
          <a:xfrm>
            <a:off x="5339256" y="1135128"/>
            <a:ext cx="4784627" cy="5286114"/>
          </a:xfrm>
          <a:prstGeom prst="rect">
            <a:avLst/>
          </a:prstGeom>
          <a:noFill/>
          <a:ln>
            <a:noFill/>
          </a:ln>
        </p:spPr>
      </p:pic>
      <p:sp>
        <p:nvSpPr>
          <p:cNvPr id="4" name="Google Shape;303;p30">
            <a:extLst>
              <a:ext uri="{FF2B5EF4-FFF2-40B4-BE49-F238E27FC236}">
                <a16:creationId xmlns:a16="http://schemas.microsoft.com/office/drawing/2014/main" id="{6D8B2CF0-5A84-4095-F60F-7E9A32B92FF7}"/>
              </a:ext>
            </a:extLst>
          </p:cNvPr>
          <p:cNvSpPr txBox="1"/>
          <p:nvPr/>
        </p:nvSpPr>
        <p:spPr>
          <a:xfrm>
            <a:off x="4314150" y="6162565"/>
            <a:ext cx="3563700" cy="29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i="1" u="sng" dirty="0">
                <a:solidFill>
                  <a:schemeClr val="hlink"/>
                </a:solidFill>
                <a:hlinkClick r:id="rId4"/>
              </a:rPr>
              <a:t>https://quantifyinghealth.com/stepwise-selection/</a:t>
            </a:r>
            <a:r>
              <a:rPr lang="en" sz="1200" i="1" dirty="0"/>
              <a:t> </a:t>
            </a:r>
            <a:endParaRPr sz="1200" i="1" dirty="0"/>
          </a:p>
          <a:p>
            <a:pPr marL="0" lvl="0" indent="0" algn="l" rtl="0">
              <a:spcBef>
                <a:spcPts val="0"/>
              </a:spcBef>
              <a:spcAft>
                <a:spcPts val="0"/>
              </a:spcAft>
              <a:buNone/>
            </a:pPr>
            <a:endParaRPr sz="1200" i="1" dirty="0"/>
          </a:p>
        </p:txBody>
      </p:sp>
    </p:spTree>
    <p:extLst>
      <p:ext uri="{BB962C8B-B14F-4D97-AF65-F5344CB8AC3E}">
        <p14:creationId xmlns:p14="http://schemas.microsoft.com/office/powerpoint/2010/main" val="187654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16</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08;p31">
            <a:extLst>
              <a:ext uri="{FF2B5EF4-FFF2-40B4-BE49-F238E27FC236}">
                <a16:creationId xmlns:a16="http://schemas.microsoft.com/office/drawing/2014/main" id="{01E3E026-0419-97B5-9753-1F82E3733064}"/>
              </a:ext>
            </a:extLst>
          </p:cNvPr>
          <p:cNvSpPr txBox="1">
            <a:spLocks noGrp="1"/>
          </p:cNvSpPr>
          <p:nvPr>
            <p:ph type="title"/>
          </p:nvPr>
        </p:nvSpPr>
        <p:spPr>
          <a:xfrm>
            <a:off x="1047424" y="444249"/>
            <a:ext cx="8520600" cy="572700"/>
          </a:xfrm>
          <a:prstGeom prst="rect">
            <a:avLst/>
          </a:prstGeom>
        </p:spPr>
        <p:txBody>
          <a:bodyPr spcFirstLastPara="1" wrap="square" lIns="91425" tIns="91425" rIns="91425" bIns="91425" anchor="t" anchorCtr="0">
            <a:noAutofit/>
          </a:bodyPr>
          <a:lstStyle/>
          <a:p>
            <a:pPr lvl="0"/>
            <a:r>
              <a:rPr lang="vi-VN" sz="3600" dirty="0"/>
              <a:t>Lựa chọn chuyển tiếp: Bước 1</a:t>
            </a:r>
            <a:endParaRPr sz="3600" dirty="0"/>
          </a:p>
        </p:txBody>
      </p:sp>
      <p:sp>
        <p:nvSpPr>
          <p:cNvPr id="3" name="Google Shape;309;p31">
            <a:extLst>
              <a:ext uri="{FF2B5EF4-FFF2-40B4-BE49-F238E27FC236}">
                <a16:creationId xmlns:a16="http://schemas.microsoft.com/office/drawing/2014/main" id="{ADA47205-9EDA-0F12-D42E-85362CD82136}"/>
              </a:ext>
            </a:extLst>
          </p:cNvPr>
          <p:cNvSpPr txBox="1">
            <a:spLocks noGrp="1"/>
          </p:cNvSpPr>
          <p:nvPr>
            <p:ph type="body" idx="1"/>
          </p:nvPr>
        </p:nvSpPr>
        <p:spPr>
          <a:xfrm>
            <a:off x="1268142" y="1003250"/>
            <a:ext cx="9210672" cy="1107789"/>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Làm thế nào để xác định biến quan trọng nhất để thêm ở mỗi bước?
Biến quan trọng nhất có thể được chọn để khi được thêm vào mô hình:</a:t>
            </a:r>
            <a:endParaRPr sz="3600" dirty="0">
              <a:highlight>
                <a:srgbClr val="FFFFFF"/>
              </a:highlight>
            </a:endParaRPr>
          </a:p>
        </p:txBody>
      </p:sp>
      <p:grpSp>
        <p:nvGrpSpPr>
          <p:cNvPr id="4" name="Google Shape;310;p31">
            <a:extLst>
              <a:ext uri="{FF2B5EF4-FFF2-40B4-BE49-F238E27FC236}">
                <a16:creationId xmlns:a16="http://schemas.microsoft.com/office/drawing/2014/main" id="{6F89F5CE-5FBB-872A-1495-E8AC254BC08B}"/>
              </a:ext>
            </a:extLst>
          </p:cNvPr>
          <p:cNvGrpSpPr/>
          <p:nvPr/>
        </p:nvGrpSpPr>
        <p:grpSpPr>
          <a:xfrm>
            <a:off x="7248572" y="2756137"/>
            <a:ext cx="2738969" cy="2738969"/>
            <a:chOff x="4303290" y="2158374"/>
            <a:chExt cx="1854000" cy="1854000"/>
          </a:xfrm>
        </p:grpSpPr>
        <p:sp>
          <p:nvSpPr>
            <p:cNvPr id="5" name="Google Shape;311;p31">
              <a:extLst>
                <a:ext uri="{FF2B5EF4-FFF2-40B4-BE49-F238E27FC236}">
                  <a16:creationId xmlns:a16="http://schemas.microsoft.com/office/drawing/2014/main" id="{64DDB666-4D11-E4DC-1AA6-79FBF29715FE}"/>
                </a:ext>
              </a:extLst>
            </p:cNvPr>
            <p:cNvSpPr/>
            <p:nvPr/>
          </p:nvSpPr>
          <p:spPr>
            <a:xfrm>
              <a:off x="4303290" y="2158374"/>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12;p31">
              <a:extLst>
                <a:ext uri="{FF2B5EF4-FFF2-40B4-BE49-F238E27FC236}">
                  <a16:creationId xmlns:a16="http://schemas.microsoft.com/office/drawing/2014/main" id="{8F757D66-4F53-E137-98FD-064F09DBB41F}"/>
                </a:ext>
              </a:extLst>
            </p:cNvPr>
            <p:cNvSpPr txBox="1"/>
            <p:nvPr/>
          </p:nvSpPr>
          <p:spPr>
            <a:xfrm>
              <a:off x="4564619" y="2792993"/>
              <a:ext cx="1442565" cy="61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1800" dirty="0">
                  <a:solidFill>
                    <a:srgbClr val="FFFFFF"/>
                  </a:solidFill>
                  <a:latin typeface="Roboto"/>
                  <a:ea typeface="Roboto"/>
                  <a:cs typeface="Roboto"/>
                  <a:sym typeface="Roboto"/>
                </a:rPr>
                <a:t>Mức giảm cao nhất trong mô hình RSS (Tổng dư của bình phương)</a:t>
              </a:r>
              <a:endParaRPr sz="1800" dirty="0">
                <a:solidFill>
                  <a:srgbClr val="FFFFFF"/>
                </a:solidFill>
                <a:latin typeface="Roboto"/>
                <a:ea typeface="Roboto"/>
                <a:cs typeface="Roboto"/>
                <a:sym typeface="Roboto"/>
              </a:endParaRPr>
            </a:p>
          </p:txBody>
        </p:sp>
      </p:grpSp>
      <p:grpSp>
        <p:nvGrpSpPr>
          <p:cNvPr id="7" name="Google Shape;313;p31">
            <a:extLst>
              <a:ext uri="{FF2B5EF4-FFF2-40B4-BE49-F238E27FC236}">
                <a16:creationId xmlns:a16="http://schemas.microsoft.com/office/drawing/2014/main" id="{792D886E-DC38-6113-CF46-A3CCBA2AAD1E}"/>
              </a:ext>
            </a:extLst>
          </p:cNvPr>
          <p:cNvGrpSpPr/>
          <p:nvPr/>
        </p:nvGrpSpPr>
        <p:grpSpPr>
          <a:xfrm>
            <a:off x="1638980" y="2670040"/>
            <a:ext cx="2738969" cy="2738969"/>
            <a:chOff x="2986712" y="2158374"/>
            <a:chExt cx="1854000" cy="1854000"/>
          </a:xfrm>
        </p:grpSpPr>
        <p:sp>
          <p:nvSpPr>
            <p:cNvPr id="8" name="Google Shape;314;p31">
              <a:extLst>
                <a:ext uri="{FF2B5EF4-FFF2-40B4-BE49-F238E27FC236}">
                  <a16:creationId xmlns:a16="http://schemas.microsoft.com/office/drawing/2014/main" id="{A084AA7E-A2EE-3DD6-10B0-ACD8C6B41C48}"/>
                </a:ext>
              </a:extLst>
            </p:cNvPr>
            <p:cNvSpPr/>
            <p:nvPr/>
          </p:nvSpPr>
          <p:spPr>
            <a:xfrm>
              <a:off x="2986712" y="2158374"/>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15;p31">
              <a:extLst>
                <a:ext uri="{FF2B5EF4-FFF2-40B4-BE49-F238E27FC236}">
                  <a16:creationId xmlns:a16="http://schemas.microsoft.com/office/drawing/2014/main" id="{1FFF2172-2C75-9460-C27A-07A024C2342E}"/>
                </a:ext>
              </a:extLst>
            </p:cNvPr>
            <p:cNvSpPr txBox="1"/>
            <p:nvPr/>
          </p:nvSpPr>
          <p:spPr>
            <a:xfrm>
              <a:off x="3187343" y="2838443"/>
              <a:ext cx="1304400" cy="521400"/>
            </a:xfrm>
            <a:prstGeom prst="rect">
              <a:avLst/>
            </a:prstGeom>
            <a:noFill/>
            <a:ln>
              <a:noFill/>
            </a:ln>
          </p:spPr>
          <p:txBody>
            <a:bodyPr spcFirstLastPara="1" wrap="square" lIns="91425" tIns="91425" rIns="91425" bIns="91425" anchor="ctr" anchorCtr="0">
              <a:noAutofit/>
            </a:bodyPr>
            <a:lstStyle/>
            <a:p>
              <a:pPr lvl="0">
                <a:lnSpc>
                  <a:spcPct val="115000"/>
                </a:lnSpc>
              </a:pPr>
              <a:r>
                <a:rPr lang="en-US" sz="1800" dirty="0" err="1">
                  <a:solidFill>
                    <a:srgbClr val="FFFFFF"/>
                  </a:solidFill>
                  <a:latin typeface="Roboto"/>
                  <a:ea typeface="Roboto"/>
                  <a:cs typeface="Roboto"/>
                  <a:sym typeface="Roboto"/>
                </a:rPr>
                <a:t>Giá</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trị</a:t>
              </a:r>
              <a:r>
                <a:rPr lang="en-US" sz="1800" dirty="0">
                  <a:solidFill>
                    <a:srgbClr val="FFFFFF"/>
                  </a:solidFill>
                  <a:latin typeface="Roboto"/>
                  <a:ea typeface="Roboto"/>
                  <a:cs typeface="Roboto"/>
                  <a:sym typeface="Roboto"/>
                </a:rPr>
                <a:t> p </a:t>
              </a:r>
              <a:r>
                <a:rPr lang="en-US" sz="1800" dirty="0" err="1">
                  <a:solidFill>
                    <a:srgbClr val="FFFFFF"/>
                  </a:solidFill>
                  <a:latin typeface="Roboto"/>
                  <a:ea typeface="Roboto"/>
                  <a:cs typeface="Roboto"/>
                  <a:sym typeface="Roboto"/>
                </a:rPr>
                <a:t>nhỏ</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nhất</a:t>
              </a:r>
              <a:endParaRPr sz="1800" dirty="0">
                <a:solidFill>
                  <a:srgbClr val="FFFFFF"/>
                </a:solidFill>
                <a:latin typeface="Roboto"/>
                <a:ea typeface="Roboto"/>
                <a:cs typeface="Roboto"/>
                <a:sym typeface="Roboto"/>
              </a:endParaRPr>
            </a:p>
          </p:txBody>
        </p:sp>
      </p:grpSp>
      <p:grpSp>
        <p:nvGrpSpPr>
          <p:cNvPr id="10" name="Google Shape;316;p31">
            <a:extLst>
              <a:ext uri="{FF2B5EF4-FFF2-40B4-BE49-F238E27FC236}">
                <a16:creationId xmlns:a16="http://schemas.microsoft.com/office/drawing/2014/main" id="{E39F3A6F-2A7D-2B7A-85FA-3A20B8F7543F}"/>
              </a:ext>
            </a:extLst>
          </p:cNvPr>
          <p:cNvGrpSpPr/>
          <p:nvPr/>
        </p:nvGrpSpPr>
        <p:grpSpPr>
          <a:xfrm>
            <a:off x="4443778" y="2670040"/>
            <a:ext cx="2738969" cy="2738969"/>
            <a:chOff x="3656844" y="1131139"/>
            <a:chExt cx="1854000" cy="1854000"/>
          </a:xfrm>
        </p:grpSpPr>
        <p:sp>
          <p:nvSpPr>
            <p:cNvPr id="11" name="Google Shape;317;p31">
              <a:extLst>
                <a:ext uri="{FF2B5EF4-FFF2-40B4-BE49-F238E27FC236}">
                  <a16:creationId xmlns:a16="http://schemas.microsoft.com/office/drawing/2014/main" id="{699C3080-C73F-6B19-9268-C630EB950A3C}"/>
                </a:ext>
              </a:extLst>
            </p:cNvPr>
            <p:cNvSpPr/>
            <p:nvPr/>
          </p:nvSpPr>
          <p:spPr>
            <a:xfrm>
              <a:off x="3656844" y="1131139"/>
              <a:ext cx="1854000" cy="1854000"/>
            </a:xfrm>
            <a:prstGeom prst="ellipse">
              <a:avLst/>
            </a:prstGeom>
            <a:solidFill>
              <a:schemeClr val="accent1">
                <a:lumMod val="50000"/>
              </a:schemeClr>
            </a:solidFill>
            <a:ln w="28575" cap="flat" cmpd="sng">
              <a:solidFill>
                <a:schemeClr val="accent1">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18;p31">
              <a:extLst>
                <a:ext uri="{FF2B5EF4-FFF2-40B4-BE49-F238E27FC236}">
                  <a16:creationId xmlns:a16="http://schemas.microsoft.com/office/drawing/2014/main" id="{62052ED6-AF8E-96A7-8BE4-D99D64DB31A1}"/>
                </a:ext>
              </a:extLst>
            </p:cNvPr>
            <p:cNvSpPr txBox="1"/>
            <p:nvPr/>
          </p:nvSpPr>
          <p:spPr>
            <a:xfrm>
              <a:off x="3701401" y="1811215"/>
              <a:ext cx="1764884"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2000" dirty="0">
                  <a:solidFill>
                    <a:srgbClr val="FFFFFF"/>
                  </a:solidFill>
                  <a:latin typeface="Roboto"/>
                  <a:ea typeface="Roboto"/>
                  <a:cs typeface="Roboto"/>
                  <a:sym typeface="Roboto"/>
                </a:rPr>
                <a:t>Tăng bình phương R cao nhất</a:t>
              </a:r>
              <a:endParaRPr sz="20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38947910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17</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23;p32">
            <a:extLst>
              <a:ext uri="{FF2B5EF4-FFF2-40B4-BE49-F238E27FC236}">
                <a16:creationId xmlns:a16="http://schemas.microsoft.com/office/drawing/2014/main" id="{70D88A21-42C3-F78A-4EF5-33AAC249782F}"/>
              </a:ext>
            </a:extLst>
          </p:cNvPr>
          <p:cNvSpPr txBox="1">
            <a:spLocks noGrp="1"/>
          </p:cNvSpPr>
          <p:nvPr>
            <p:ph type="title"/>
          </p:nvPr>
        </p:nvSpPr>
        <p:spPr>
          <a:xfrm>
            <a:off x="984362" y="640709"/>
            <a:ext cx="8520600" cy="572700"/>
          </a:xfrm>
          <a:prstGeom prst="rect">
            <a:avLst/>
          </a:prstGeom>
        </p:spPr>
        <p:txBody>
          <a:bodyPr spcFirstLastPara="1" wrap="square" lIns="91425" tIns="91425" rIns="91425" bIns="91425" anchor="t" anchorCtr="0">
            <a:noAutofit/>
          </a:bodyPr>
          <a:lstStyle/>
          <a:p>
            <a:pPr lvl="0"/>
            <a:r>
              <a:rPr lang="vi-VN" sz="3600" dirty="0"/>
              <a:t>Lựa chọn chuyển tiếp: Bước 2</a:t>
            </a:r>
            <a:endParaRPr sz="3600" dirty="0"/>
          </a:p>
        </p:txBody>
      </p:sp>
      <p:sp>
        <p:nvSpPr>
          <p:cNvPr id="3" name="Google Shape;324;p32">
            <a:extLst>
              <a:ext uri="{FF2B5EF4-FFF2-40B4-BE49-F238E27FC236}">
                <a16:creationId xmlns:a16="http://schemas.microsoft.com/office/drawing/2014/main" id="{30D76650-FDA8-FD6E-BFB0-D6BB41DEF628}"/>
              </a:ext>
            </a:extLst>
          </p:cNvPr>
          <p:cNvSpPr txBox="1">
            <a:spLocks noGrp="1"/>
          </p:cNvSpPr>
          <p:nvPr>
            <p:ph type="body" idx="1"/>
          </p:nvPr>
        </p:nvSpPr>
        <p:spPr>
          <a:xfrm>
            <a:off x="1341713" y="1353177"/>
            <a:ext cx="8520600" cy="1977000"/>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Quy tắc dừng được thỏa mãn khi tất cả các biến còn lại cần xem xét có giá trị </a:t>
            </a:r>
            <a:r>
              <a:rPr lang="vi-VN" sz="1800" b="1" dirty="0"/>
              <a:t>p</a:t>
            </a:r>
            <a:r>
              <a:rPr lang="vi-VN" sz="1800" dirty="0"/>
              <a:t> lớn hơn một số ngưỡng được chỉ định, nếu được thêm vào mô hình
Làm thế nào để xác định ngưỡng?</a:t>
            </a:r>
            <a:endParaRPr sz="1800" dirty="0">
              <a:highlight>
                <a:srgbClr val="FFFFFF"/>
              </a:highlight>
            </a:endParaRPr>
          </a:p>
        </p:txBody>
      </p:sp>
      <p:grpSp>
        <p:nvGrpSpPr>
          <p:cNvPr id="4" name="Google Shape;325;p32">
            <a:extLst>
              <a:ext uri="{FF2B5EF4-FFF2-40B4-BE49-F238E27FC236}">
                <a16:creationId xmlns:a16="http://schemas.microsoft.com/office/drawing/2014/main" id="{9AD89FEB-B04A-53F1-2455-73E79ABFE267}"/>
              </a:ext>
            </a:extLst>
          </p:cNvPr>
          <p:cNvGrpSpPr/>
          <p:nvPr/>
        </p:nvGrpSpPr>
        <p:grpSpPr>
          <a:xfrm>
            <a:off x="7266981" y="3193622"/>
            <a:ext cx="2833563" cy="2833563"/>
            <a:chOff x="4303290" y="2158374"/>
            <a:chExt cx="1854000" cy="1854000"/>
          </a:xfrm>
        </p:grpSpPr>
        <p:sp>
          <p:nvSpPr>
            <p:cNvPr id="5" name="Google Shape;326;p32">
              <a:extLst>
                <a:ext uri="{FF2B5EF4-FFF2-40B4-BE49-F238E27FC236}">
                  <a16:creationId xmlns:a16="http://schemas.microsoft.com/office/drawing/2014/main" id="{9B03778A-992A-5EA7-091D-B69BF41B80B9}"/>
                </a:ext>
              </a:extLst>
            </p:cNvPr>
            <p:cNvSpPr/>
            <p:nvPr/>
          </p:nvSpPr>
          <p:spPr>
            <a:xfrm>
              <a:off x="4303290" y="2158374"/>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27;p32">
              <a:extLst>
                <a:ext uri="{FF2B5EF4-FFF2-40B4-BE49-F238E27FC236}">
                  <a16:creationId xmlns:a16="http://schemas.microsoft.com/office/drawing/2014/main" id="{0552C711-2B84-30AB-E359-7D103B048E3F}"/>
                </a:ext>
              </a:extLst>
            </p:cNvPr>
            <p:cNvSpPr txBox="1"/>
            <p:nvPr/>
          </p:nvSpPr>
          <p:spPr>
            <a:xfrm>
              <a:off x="4430050" y="2779225"/>
              <a:ext cx="1600500" cy="61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a:solidFill>
                    <a:srgbClr val="FFFFFF"/>
                  </a:solidFill>
                  <a:latin typeface="Roboto"/>
                  <a:ea typeface="Roboto"/>
                  <a:cs typeface="Roboto"/>
                  <a:sym typeface="Roboto"/>
                </a:rPr>
                <a:t>BIC (</a:t>
              </a:r>
              <a:r>
                <a:rPr lang="en-US" sz="1800" dirty="0" err="1">
                  <a:solidFill>
                    <a:srgbClr val="FFFFFF"/>
                  </a:solidFill>
                  <a:latin typeface="Roboto"/>
                  <a:ea typeface="Roboto"/>
                  <a:cs typeface="Roboto"/>
                  <a:sym typeface="Roboto"/>
                </a:rPr>
                <a:t>Tiêu</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chí</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thông</a:t>
              </a:r>
              <a:r>
                <a:rPr lang="en-US" sz="1800" dirty="0">
                  <a:solidFill>
                    <a:srgbClr val="FFFFFF"/>
                  </a:solidFill>
                  <a:latin typeface="Roboto"/>
                  <a:ea typeface="Roboto"/>
                  <a:cs typeface="Roboto"/>
                  <a:sym typeface="Roboto"/>
                </a:rPr>
                <a:t> tin Bayes)</a:t>
              </a:r>
              <a:endParaRPr sz="1800" dirty="0">
                <a:solidFill>
                  <a:srgbClr val="FFFFFF"/>
                </a:solidFill>
                <a:latin typeface="Roboto"/>
                <a:ea typeface="Roboto"/>
                <a:cs typeface="Roboto"/>
                <a:sym typeface="Roboto"/>
              </a:endParaRPr>
            </a:p>
          </p:txBody>
        </p:sp>
      </p:grpSp>
      <p:grpSp>
        <p:nvGrpSpPr>
          <p:cNvPr id="7" name="Google Shape;328;p32">
            <a:extLst>
              <a:ext uri="{FF2B5EF4-FFF2-40B4-BE49-F238E27FC236}">
                <a16:creationId xmlns:a16="http://schemas.microsoft.com/office/drawing/2014/main" id="{59330F22-444F-DF7B-54CE-126B5A44E431}"/>
              </a:ext>
            </a:extLst>
          </p:cNvPr>
          <p:cNvGrpSpPr/>
          <p:nvPr/>
        </p:nvGrpSpPr>
        <p:grpSpPr>
          <a:xfrm>
            <a:off x="1838527" y="3193622"/>
            <a:ext cx="2833563" cy="2833563"/>
            <a:chOff x="2986712" y="2158374"/>
            <a:chExt cx="1854000" cy="1854000"/>
          </a:xfrm>
        </p:grpSpPr>
        <p:sp>
          <p:nvSpPr>
            <p:cNvPr id="8" name="Google Shape;329;p32">
              <a:extLst>
                <a:ext uri="{FF2B5EF4-FFF2-40B4-BE49-F238E27FC236}">
                  <a16:creationId xmlns:a16="http://schemas.microsoft.com/office/drawing/2014/main" id="{2EBC2632-0280-AD32-C3FB-0480AC448B0E}"/>
                </a:ext>
              </a:extLst>
            </p:cNvPr>
            <p:cNvSpPr/>
            <p:nvPr/>
          </p:nvSpPr>
          <p:spPr>
            <a:xfrm>
              <a:off x="2986712" y="2158374"/>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30;p32">
              <a:extLst>
                <a:ext uri="{FF2B5EF4-FFF2-40B4-BE49-F238E27FC236}">
                  <a16:creationId xmlns:a16="http://schemas.microsoft.com/office/drawing/2014/main" id="{1E0734E3-0383-AECA-F2E5-D5A0FAE973C4}"/>
                </a:ext>
              </a:extLst>
            </p:cNvPr>
            <p:cNvSpPr txBox="1"/>
            <p:nvPr/>
          </p:nvSpPr>
          <p:spPr>
            <a:xfrm>
              <a:off x="3380300" y="2855425"/>
              <a:ext cx="1066800" cy="459900"/>
            </a:xfrm>
            <a:prstGeom prst="rect">
              <a:avLst/>
            </a:prstGeom>
            <a:noFill/>
            <a:ln>
              <a:noFill/>
            </a:ln>
          </p:spPr>
          <p:txBody>
            <a:bodyPr spcFirstLastPara="1" wrap="square" lIns="91425" tIns="91425" rIns="91425" bIns="91425" anchor="ctr" anchorCtr="0">
              <a:noAutofit/>
            </a:bodyPr>
            <a:lstStyle/>
            <a:p>
              <a:pPr lvl="0">
                <a:lnSpc>
                  <a:spcPct val="115000"/>
                </a:lnSpc>
              </a:pPr>
              <a:r>
                <a:rPr lang="en-US" sz="1800" dirty="0" err="1">
                  <a:solidFill>
                    <a:srgbClr val="FFFFFF"/>
                  </a:solidFill>
                  <a:latin typeface="Roboto"/>
                  <a:ea typeface="Roboto"/>
                  <a:cs typeface="Roboto"/>
                  <a:sym typeface="Roboto"/>
                </a:rPr>
                <a:t>Giá</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trị</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cố</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định</a:t>
              </a:r>
              <a:r>
                <a:rPr lang="en-US" sz="1800" dirty="0">
                  <a:solidFill>
                    <a:srgbClr val="FFFFFF"/>
                  </a:solidFill>
                  <a:latin typeface="Roboto"/>
                  <a:ea typeface="Roboto"/>
                  <a:cs typeface="Roboto"/>
                  <a:sym typeface="Roboto"/>
                </a:rPr>
                <a:t> (0,02, 0,05,..)</a:t>
              </a:r>
              <a:endParaRPr sz="1800" dirty="0">
                <a:solidFill>
                  <a:srgbClr val="FFFFFF"/>
                </a:solidFill>
                <a:latin typeface="Roboto"/>
                <a:ea typeface="Roboto"/>
                <a:cs typeface="Roboto"/>
                <a:sym typeface="Roboto"/>
              </a:endParaRPr>
            </a:p>
          </p:txBody>
        </p:sp>
      </p:grpSp>
      <p:grpSp>
        <p:nvGrpSpPr>
          <p:cNvPr id="10" name="Google Shape;331;p32">
            <a:extLst>
              <a:ext uri="{FF2B5EF4-FFF2-40B4-BE49-F238E27FC236}">
                <a16:creationId xmlns:a16="http://schemas.microsoft.com/office/drawing/2014/main" id="{71961F4E-7A8B-3689-E7A0-E26F12650A90}"/>
              </a:ext>
            </a:extLst>
          </p:cNvPr>
          <p:cNvGrpSpPr/>
          <p:nvPr/>
        </p:nvGrpSpPr>
        <p:grpSpPr>
          <a:xfrm>
            <a:off x="4512740" y="3193632"/>
            <a:ext cx="2833563" cy="2833563"/>
            <a:chOff x="3656844" y="1131139"/>
            <a:chExt cx="1854000" cy="1854000"/>
          </a:xfrm>
        </p:grpSpPr>
        <p:sp>
          <p:nvSpPr>
            <p:cNvPr id="11" name="Google Shape;332;p32">
              <a:extLst>
                <a:ext uri="{FF2B5EF4-FFF2-40B4-BE49-F238E27FC236}">
                  <a16:creationId xmlns:a16="http://schemas.microsoft.com/office/drawing/2014/main" id="{27906E8E-9030-C290-BD8B-9D1F4F33A92E}"/>
                </a:ext>
              </a:extLst>
            </p:cNvPr>
            <p:cNvSpPr/>
            <p:nvPr/>
          </p:nvSpPr>
          <p:spPr>
            <a:xfrm>
              <a:off x="3656844" y="1131139"/>
              <a:ext cx="1854000" cy="1854000"/>
            </a:xfrm>
            <a:prstGeom prst="ellipse">
              <a:avLst/>
            </a:prstGeom>
            <a:solidFill>
              <a:schemeClr val="accent1">
                <a:lumMod val="50000"/>
              </a:schemeClr>
            </a:solidFill>
            <a:ln w="28575" cap="flat" cmpd="sng">
              <a:solidFill>
                <a:schemeClr val="accent1">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33;p32">
              <a:extLst>
                <a:ext uri="{FF2B5EF4-FFF2-40B4-BE49-F238E27FC236}">
                  <a16:creationId xmlns:a16="http://schemas.microsoft.com/office/drawing/2014/main" id="{D2DA9C5A-D892-7C76-C629-36D1E3423017}"/>
                </a:ext>
              </a:extLst>
            </p:cNvPr>
            <p:cNvSpPr txBox="1"/>
            <p:nvPr/>
          </p:nvSpPr>
          <p:spPr>
            <a:xfrm>
              <a:off x="3812325" y="1797450"/>
              <a:ext cx="15954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a:solidFill>
                    <a:srgbClr val="FFFFFF"/>
                  </a:solidFill>
                  <a:latin typeface="Roboto"/>
                  <a:ea typeface="Roboto"/>
                  <a:cs typeface="Roboto"/>
                  <a:sym typeface="Roboto"/>
                </a:rPr>
                <a:t>AIC (</a:t>
              </a:r>
              <a:r>
                <a:rPr lang="en-US" sz="1800" dirty="0" err="1">
                  <a:solidFill>
                    <a:srgbClr val="FFFFFF"/>
                  </a:solidFill>
                  <a:latin typeface="Roboto"/>
                  <a:ea typeface="Roboto"/>
                  <a:cs typeface="Roboto"/>
                  <a:sym typeface="Roboto"/>
                </a:rPr>
                <a:t>Tiêu</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chí</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thông</a:t>
              </a:r>
              <a:r>
                <a:rPr lang="en-US" sz="1800" dirty="0">
                  <a:solidFill>
                    <a:srgbClr val="FFFFFF"/>
                  </a:solidFill>
                  <a:latin typeface="Roboto"/>
                  <a:ea typeface="Roboto"/>
                  <a:cs typeface="Roboto"/>
                  <a:sym typeface="Roboto"/>
                </a:rPr>
                <a:t> tin Akaike)</a:t>
              </a:r>
              <a:endParaRPr sz="18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27480241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18</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38;p33">
            <a:extLst>
              <a:ext uri="{FF2B5EF4-FFF2-40B4-BE49-F238E27FC236}">
                <a16:creationId xmlns:a16="http://schemas.microsoft.com/office/drawing/2014/main" id="{376E655E-25C3-D982-9CE1-67223FF26BE9}"/>
              </a:ext>
            </a:extLst>
          </p:cNvPr>
          <p:cNvSpPr txBox="1">
            <a:spLocks noGrp="1"/>
          </p:cNvSpPr>
          <p:nvPr>
            <p:ph type="title"/>
          </p:nvPr>
        </p:nvSpPr>
        <p:spPr>
          <a:xfrm>
            <a:off x="1015893" y="466921"/>
            <a:ext cx="8520600" cy="572700"/>
          </a:xfrm>
          <a:prstGeom prst="rect">
            <a:avLst/>
          </a:prstGeom>
        </p:spPr>
        <p:txBody>
          <a:bodyPr spcFirstLastPara="1" wrap="square" lIns="91425" tIns="91425" rIns="91425" bIns="91425" anchor="t" anchorCtr="0">
            <a:noAutofit/>
          </a:bodyPr>
          <a:lstStyle/>
          <a:p>
            <a:pPr lvl="0"/>
            <a:r>
              <a:rPr lang="vi-VN" sz="3600" dirty="0"/>
              <a:t>Loại bỏ ngược</a:t>
            </a:r>
            <a:endParaRPr sz="3600" dirty="0"/>
          </a:p>
        </p:txBody>
      </p:sp>
      <p:pic>
        <p:nvPicPr>
          <p:cNvPr id="3" name="Google Shape;340;p33">
            <a:extLst>
              <a:ext uri="{FF2B5EF4-FFF2-40B4-BE49-F238E27FC236}">
                <a16:creationId xmlns:a16="http://schemas.microsoft.com/office/drawing/2014/main" id="{A689F2A5-3D5E-0B94-465F-5C04FA442D45}"/>
              </a:ext>
            </a:extLst>
          </p:cNvPr>
          <p:cNvPicPr preferRelativeResize="0"/>
          <p:nvPr/>
        </p:nvPicPr>
        <p:blipFill>
          <a:blip r:embed="rId3">
            <a:alphaModFix/>
          </a:blip>
          <a:stretch>
            <a:fillRect/>
          </a:stretch>
        </p:blipFill>
        <p:spPr>
          <a:xfrm>
            <a:off x="3644348" y="1162915"/>
            <a:ext cx="4730435" cy="4992812"/>
          </a:xfrm>
          <a:prstGeom prst="rect">
            <a:avLst/>
          </a:prstGeom>
          <a:noFill/>
          <a:ln>
            <a:noFill/>
          </a:ln>
        </p:spPr>
      </p:pic>
      <p:sp>
        <p:nvSpPr>
          <p:cNvPr id="4" name="Google Shape;341;p33">
            <a:extLst>
              <a:ext uri="{FF2B5EF4-FFF2-40B4-BE49-F238E27FC236}">
                <a16:creationId xmlns:a16="http://schemas.microsoft.com/office/drawing/2014/main" id="{02FF05A9-77B4-C559-82F9-08A373D5E4BD}"/>
              </a:ext>
            </a:extLst>
          </p:cNvPr>
          <p:cNvSpPr txBox="1"/>
          <p:nvPr/>
        </p:nvSpPr>
        <p:spPr>
          <a:xfrm>
            <a:off x="4297950" y="6155727"/>
            <a:ext cx="3596100" cy="38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i="1" u="sng" dirty="0">
                <a:solidFill>
                  <a:schemeClr val="hlink"/>
                </a:solidFill>
                <a:hlinkClick r:id="rId4"/>
              </a:rPr>
              <a:t>https://quantifyinghealth.com/stepwise-selection/</a:t>
            </a:r>
            <a:r>
              <a:rPr lang="en" sz="1200" i="1" dirty="0"/>
              <a:t> </a:t>
            </a:r>
            <a:endParaRPr sz="1200" i="1" dirty="0"/>
          </a:p>
        </p:txBody>
      </p:sp>
    </p:spTree>
    <p:extLst>
      <p:ext uri="{BB962C8B-B14F-4D97-AF65-F5344CB8AC3E}">
        <p14:creationId xmlns:p14="http://schemas.microsoft.com/office/powerpoint/2010/main" val="3385522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19</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46;p34">
            <a:extLst>
              <a:ext uri="{FF2B5EF4-FFF2-40B4-BE49-F238E27FC236}">
                <a16:creationId xmlns:a16="http://schemas.microsoft.com/office/drawing/2014/main" id="{1B5566F9-10E3-57AB-E629-E20683662930}"/>
              </a:ext>
            </a:extLst>
          </p:cNvPr>
          <p:cNvSpPr txBox="1">
            <a:spLocks noGrp="1"/>
          </p:cNvSpPr>
          <p:nvPr>
            <p:ph type="title"/>
          </p:nvPr>
        </p:nvSpPr>
        <p:spPr>
          <a:xfrm>
            <a:off x="989162" y="502984"/>
            <a:ext cx="8520600" cy="572700"/>
          </a:xfrm>
          <a:prstGeom prst="rect">
            <a:avLst/>
          </a:prstGeom>
        </p:spPr>
        <p:txBody>
          <a:bodyPr spcFirstLastPara="1" wrap="square" lIns="91425" tIns="91425" rIns="91425" bIns="91425" anchor="t" anchorCtr="0">
            <a:noAutofit/>
          </a:bodyPr>
          <a:lstStyle/>
          <a:p>
            <a:pPr lvl="0"/>
            <a:r>
              <a:rPr lang="vi-VN" sz="3600" dirty="0"/>
              <a:t>Loại bỏ ngược: Bước 1</a:t>
            </a:r>
            <a:endParaRPr sz="3600" dirty="0"/>
          </a:p>
        </p:txBody>
      </p:sp>
      <p:sp>
        <p:nvSpPr>
          <p:cNvPr id="3" name="Google Shape;347;p34">
            <a:extLst>
              <a:ext uri="{FF2B5EF4-FFF2-40B4-BE49-F238E27FC236}">
                <a16:creationId xmlns:a16="http://schemas.microsoft.com/office/drawing/2014/main" id="{CAAA16FA-C466-0044-D570-79F24E104E2D}"/>
              </a:ext>
            </a:extLst>
          </p:cNvPr>
          <p:cNvSpPr txBox="1">
            <a:spLocks noGrp="1"/>
          </p:cNvSpPr>
          <p:nvPr>
            <p:ph type="body" idx="1"/>
          </p:nvPr>
        </p:nvSpPr>
        <p:spPr>
          <a:xfrm>
            <a:off x="1299672" y="1227774"/>
            <a:ext cx="9252713" cy="1028421"/>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2000" dirty="0"/>
              <a:t>Làm thế nào để xác định biến ít quan trọng nhất để loại bỏ ở mỗi bước?
Biến ít quan trọng nhất là một biến:</a:t>
            </a:r>
            <a:endParaRPr sz="2000" dirty="0"/>
          </a:p>
        </p:txBody>
      </p:sp>
      <p:grpSp>
        <p:nvGrpSpPr>
          <p:cNvPr id="4" name="Google Shape;348;p34">
            <a:extLst>
              <a:ext uri="{FF2B5EF4-FFF2-40B4-BE49-F238E27FC236}">
                <a16:creationId xmlns:a16="http://schemas.microsoft.com/office/drawing/2014/main" id="{05D4D67C-ECD5-A055-865F-4B17857E182F}"/>
              </a:ext>
            </a:extLst>
          </p:cNvPr>
          <p:cNvGrpSpPr/>
          <p:nvPr/>
        </p:nvGrpSpPr>
        <p:grpSpPr>
          <a:xfrm>
            <a:off x="7361423" y="3056998"/>
            <a:ext cx="2896623" cy="2896623"/>
            <a:chOff x="4303290" y="2158374"/>
            <a:chExt cx="1854000" cy="1854000"/>
          </a:xfrm>
        </p:grpSpPr>
        <p:sp>
          <p:nvSpPr>
            <p:cNvPr id="5" name="Google Shape;349;p34">
              <a:extLst>
                <a:ext uri="{FF2B5EF4-FFF2-40B4-BE49-F238E27FC236}">
                  <a16:creationId xmlns:a16="http://schemas.microsoft.com/office/drawing/2014/main" id="{5D1271B8-1A07-2EF7-A5F3-BB180BADD9E0}"/>
                </a:ext>
              </a:extLst>
            </p:cNvPr>
            <p:cNvSpPr/>
            <p:nvPr/>
          </p:nvSpPr>
          <p:spPr>
            <a:xfrm>
              <a:off x="4303290" y="2158374"/>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50;p34">
              <a:extLst>
                <a:ext uri="{FF2B5EF4-FFF2-40B4-BE49-F238E27FC236}">
                  <a16:creationId xmlns:a16="http://schemas.microsoft.com/office/drawing/2014/main" id="{6F262579-FE42-3527-7449-9BBE65989E14}"/>
                </a:ext>
              </a:extLst>
            </p:cNvPr>
            <p:cNvSpPr txBox="1"/>
            <p:nvPr/>
          </p:nvSpPr>
          <p:spPr>
            <a:xfrm>
              <a:off x="4472306" y="2751454"/>
              <a:ext cx="1600500" cy="61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err="1">
                  <a:solidFill>
                    <a:srgbClr val="FFFFFF"/>
                  </a:solidFill>
                  <a:latin typeface="Roboto"/>
                  <a:ea typeface="Roboto"/>
                  <a:cs typeface="Roboto"/>
                  <a:sym typeface="Roboto"/>
                </a:rPr>
                <a:t>Loại</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bỏ</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khỏi</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mô</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hình</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gây</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ra</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sự</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gia</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tăng</a:t>
              </a:r>
              <a:r>
                <a:rPr lang="en-US" sz="1800" dirty="0">
                  <a:solidFill>
                    <a:srgbClr val="FFFFFF"/>
                  </a:solidFill>
                  <a:latin typeface="Roboto"/>
                  <a:ea typeface="Roboto"/>
                  <a:cs typeface="Roboto"/>
                  <a:sym typeface="Roboto"/>
                </a:rPr>
                <a:t> RSS </a:t>
              </a:r>
              <a:r>
                <a:rPr lang="en-US" sz="1800" dirty="0" err="1">
                  <a:solidFill>
                    <a:srgbClr val="FFFFFF"/>
                  </a:solidFill>
                  <a:latin typeface="Roboto"/>
                  <a:ea typeface="Roboto"/>
                  <a:cs typeface="Roboto"/>
                  <a:sym typeface="Roboto"/>
                </a:rPr>
                <a:t>thấp</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nhất</a:t>
              </a:r>
              <a:endParaRPr sz="1800" dirty="0">
                <a:solidFill>
                  <a:srgbClr val="FFFFFF"/>
                </a:solidFill>
                <a:latin typeface="Roboto"/>
                <a:ea typeface="Roboto"/>
                <a:cs typeface="Roboto"/>
                <a:sym typeface="Roboto"/>
              </a:endParaRPr>
            </a:p>
          </p:txBody>
        </p:sp>
      </p:grpSp>
      <p:grpSp>
        <p:nvGrpSpPr>
          <p:cNvPr id="7" name="Google Shape;351;p34">
            <a:extLst>
              <a:ext uri="{FF2B5EF4-FFF2-40B4-BE49-F238E27FC236}">
                <a16:creationId xmlns:a16="http://schemas.microsoft.com/office/drawing/2014/main" id="{0BDC3BAD-50A1-70F9-0015-2F37456BFCF5}"/>
              </a:ext>
            </a:extLst>
          </p:cNvPr>
          <p:cNvGrpSpPr/>
          <p:nvPr/>
        </p:nvGrpSpPr>
        <p:grpSpPr>
          <a:xfrm>
            <a:off x="1568174" y="3056998"/>
            <a:ext cx="2896623" cy="2896623"/>
            <a:chOff x="2986712" y="2158374"/>
            <a:chExt cx="1854000" cy="1854000"/>
          </a:xfrm>
        </p:grpSpPr>
        <p:sp>
          <p:nvSpPr>
            <p:cNvPr id="8" name="Google Shape;352;p34">
              <a:extLst>
                <a:ext uri="{FF2B5EF4-FFF2-40B4-BE49-F238E27FC236}">
                  <a16:creationId xmlns:a16="http://schemas.microsoft.com/office/drawing/2014/main" id="{E04F8297-B23F-AB34-6841-C74CD48B34A0}"/>
                </a:ext>
              </a:extLst>
            </p:cNvPr>
            <p:cNvSpPr/>
            <p:nvPr/>
          </p:nvSpPr>
          <p:spPr>
            <a:xfrm>
              <a:off x="2986712" y="2158374"/>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53;p34">
              <a:extLst>
                <a:ext uri="{FF2B5EF4-FFF2-40B4-BE49-F238E27FC236}">
                  <a16:creationId xmlns:a16="http://schemas.microsoft.com/office/drawing/2014/main" id="{C0C991CC-056E-B950-AAF7-1D1ECDA2BCB0}"/>
                </a:ext>
              </a:extLst>
            </p:cNvPr>
            <p:cNvSpPr txBox="1"/>
            <p:nvPr/>
          </p:nvSpPr>
          <p:spPr>
            <a:xfrm>
              <a:off x="3087607" y="2796917"/>
              <a:ext cx="1572306"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err="1">
                  <a:solidFill>
                    <a:srgbClr val="FFFFFF"/>
                  </a:solidFill>
                  <a:latin typeface="Roboto"/>
                  <a:ea typeface="Roboto"/>
                  <a:cs typeface="Roboto"/>
                  <a:sym typeface="Roboto"/>
                </a:rPr>
                <a:t>Giá</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trị</a:t>
              </a:r>
              <a:r>
                <a:rPr lang="en-US" sz="1800" dirty="0">
                  <a:solidFill>
                    <a:srgbClr val="FFFFFF"/>
                  </a:solidFill>
                  <a:latin typeface="Roboto"/>
                  <a:ea typeface="Roboto"/>
                  <a:cs typeface="Roboto"/>
                  <a:sym typeface="Roboto"/>
                </a:rPr>
                <a:t> p </a:t>
              </a:r>
              <a:r>
                <a:rPr lang="en-US" sz="1800" dirty="0" err="1">
                  <a:solidFill>
                    <a:srgbClr val="FFFFFF"/>
                  </a:solidFill>
                  <a:latin typeface="Roboto"/>
                  <a:ea typeface="Roboto"/>
                  <a:cs typeface="Roboto"/>
                  <a:sym typeface="Roboto"/>
                </a:rPr>
                <a:t>cao</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nhất</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trong</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mô</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hình</a:t>
              </a:r>
              <a:endParaRPr sz="1800" dirty="0">
                <a:solidFill>
                  <a:srgbClr val="FFFFFF"/>
                </a:solidFill>
                <a:latin typeface="Roboto"/>
                <a:ea typeface="Roboto"/>
                <a:cs typeface="Roboto"/>
                <a:sym typeface="Roboto"/>
              </a:endParaRPr>
            </a:p>
          </p:txBody>
        </p:sp>
      </p:grpSp>
      <p:grpSp>
        <p:nvGrpSpPr>
          <p:cNvPr id="10" name="Google Shape;354;p34">
            <a:extLst>
              <a:ext uri="{FF2B5EF4-FFF2-40B4-BE49-F238E27FC236}">
                <a16:creationId xmlns:a16="http://schemas.microsoft.com/office/drawing/2014/main" id="{4B6E3A3D-B9B9-9454-7F0A-C1F291D18796}"/>
              </a:ext>
            </a:extLst>
          </p:cNvPr>
          <p:cNvGrpSpPr/>
          <p:nvPr/>
        </p:nvGrpSpPr>
        <p:grpSpPr>
          <a:xfrm>
            <a:off x="4464800" y="3056998"/>
            <a:ext cx="2896623" cy="2896623"/>
            <a:chOff x="3656844" y="1131139"/>
            <a:chExt cx="1854000" cy="1854000"/>
          </a:xfrm>
        </p:grpSpPr>
        <p:sp>
          <p:nvSpPr>
            <p:cNvPr id="11" name="Google Shape;355;p34">
              <a:extLst>
                <a:ext uri="{FF2B5EF4-FFF2-40B4-BE49-F238E27FC236}">
                  <a16:creationId xmlns:a16="http://schemas.microsoft.com/office/drawing/2014/main" id="{9CD1015F-7E2D-A663-F116-07977353DC30}"/>
                </a:ext>
              </a:extLst>
            </p:cNvPr>
            <p:cNvSpPr/>
            <p:nvPr/>
          </p:nvSpPr>
          <p:spPr>
            <a:xfrm>
              <a:off x="3656844" y="1131139"/>
              <a:ext cx="1854000" cy="1854000"/>
            </a:xfrm>
            <a:prstGeom prst="ellipse">
              <a:avLst/>
            </a:prstGeom>
            <a:solidFill>
              <a:schemeClr val="accent1">
                <a:lumMod val="50000"/>
              </a:schemeClr>
            </a:solidFill>
            <a:ln w="28575" cap="flat" cmpd="sng">
              <a:solidFill>
                <a:schemeClr val="accent1">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356;p34">
              <a:extLst>
                <a:ext uri="{FF2B5EF4-FFF2-40B4-BE49-F238E27FC236}">
                  <a16:creationId xmlns:a16="http://schemas.microsoft.com/office/drawing/2014/main" id="{9EEF0423-5C4C-0B7D-702B-F56EA4F65CC5}"/>
                </a:ext>
              </a:extLst>
            </p:cNvPr>
            <p:cNvSpPr txBox="1"/>
            <p:nvPr/>
          </p:nvSpPr>
          <p:spPr>
            <a:xfrm>
              <a:off x="3797681" y="1601676"/>
              <a:ext cx="1600500" cy="857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1800" dirty="0">
                  <a:solidFill>
                    <a:srgbClr val="FFFFFF"/>
                  </a:solidFill>
                  <a:latin typeface="Roboto"/>
                  <a:ea typeface="Roboto"/>
                  <a:cs typeface="Roboto"/>
                  <a:sym typeface="Roboto"/>
                </a:rPr>
                <a:t>Loại bỏ khỏi mô hình gây ra sự sụt giảm thấp nhất trong bình phương R</a:t>
              </a:r>
              <a:endParaRPr sz="18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1433216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2"/>
          <p:cNvSpPr txBox="1">
            <a:spLocks noGrp="1"/>
          </p:cNvSpPr>
          <p:nvPr>
            <p:ph type="ftr" idx="11"/>
          </p:nvPr>
        </p:nvSpPr>
        <p:spPr>
          <a:xfrm>
            <a:off x="3465443" y="6466114"/>
            <a:ext cx="5261114" cy="255361"/>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Thực hiện bởi Trường Đại học Công nghệ Thông tin, ĐHQG-HCM</a:t>
            </a:r>
            <a:endParaRPr/>
          </a:p>
        </p:txBody>
      </p:sp>
      <p:sp>
        <p:nvSpPr>
          <p:cNvPr id="328" name="Google Shape;328;p2"/>
          <p:cNvSpPr txBox="1">
            <a:spLocks noGrp="1"/>
          </p:cNvSpPr>
          <p:nvPr>
            <p:ph type="sldNum" idx="12"/>
          </p:nvPr>
        </p:nvSpPr>
        <p:spPr>
          <a:xfrm>
            <a:off x="11771586" y="6566400"/>
            <a:ext cx="546538"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a:t>
            </a:fld>
            <a:endParaRPr dirty="0"/>
          </a:p>
        </p:txBody>
      </p:sp>
      <p:sp>
        <p:nvSpPr>
          <p:cNvPr id="329" name="Google Shape;329;p2"/>
          <p:cNvSpPr txBox="1">
            <a:spLocks noGrp="1"/>
          </p:cNvSpPr>
          <p:nvPr>
            <p:ph type="body" idx="1"/>
          </p:nvPr>
        </p:nvSpPr>
        <p:spPr>
          <a:xfrm>
            <a:off x="2840247" y="1601656"/>
            <a:ext cx="7491422" cy="2781158"/>
          </a:xfrm>
          <a:prstGeom prst="rect">
            <a:avLst/>
          </a:prstGeom>
          <a:noFill/>
          <a:ln>
            <a:noFill/>
          </a:ln>
        </p:spPr>
        <p:txBody>
          <a:bodyPr spcFirstLastPara="1" wrap="square" lIns="91425" tIns="45700" rIns="91425" bIns="45700" anchor="ctr" anchorCtr="0">
            <a:normAutofit/>
          </a:bodyPr>
          <a:lstStyle/>
          <a:p>
            <a:pPr marL="139700" lvl="0" indent="0">
              <a:spcBef>
                <a:spcPts val="0"/>
              </a:spcBef>
              <a:buSzPts val="1400"/>
              <a:buNone/>
            </a:pPr>
            <a:r>
              <a:rPr lang="en-US" sz="2400" dirty="0"/>
              <a:t>1. </a:t>
            </a:r>
            <a:r>
              <a:rPr lang="en-US" sz="2400" dirty="0" err="1"/>
              <a:t>Tại</a:t>
            </a:r>
            <a:r>
              <a:rPr lang="en-US" sz="2400" dirty="0"/>
              <a:t> </a:t>
            </a:r>
            <a:r>
              <a:rPr lang="en-US" sz="2400" dirty="0" err="1"/>
              <a:t>sao</a:t>
            </a:r>
            <a:r>
              <a:rPr lang="en-US" sz="2400" dirty="0"/>
              <a:t> </a:t>
            </a:r>
            <a:r>
              <a:rPr lang="en-US" sz="2400" dirty="0" err="1"/>
              <a:t>nên</a:t>
            </a:r>
            <a:r>
              <a:rPr lang="en-US" sz="2400" dirty="0"/>
              <a:t> </a:t>
            </a:r>
            <a:r>
              <a:rPr lang="en-US" sz="2400" dirty="0" err="1"/>
              <a:t>chọn</a:t>
            </a:r>
            <a:r>
              <a:rPr lang="en-US" sz="2400" dirty="0"/>
              <a:t> </a:t>
            </a:r>
            <a:r>
              <a:rPr lang="en-US" sz="2400" dirty="0" err="1"/>
              <a:t>đặc</a:t>
            </a:r>
            <a:r>
              <a:rPr lang="en-US" sz="2400" dirty="0"/>
              <a:t> </a:t>
            </a:r>
            <a:r>
              <a:rPr lang="en-US" sz="2400" dirty="0" err="1"/>
              <a:t>trưng</a:t>
            </a:r>
            <a:r>
              <a:rPr lang="en-US" sz="2400" dirty="0"/>
              <a:t>?
2. </a:t>
            </a:r>
            <a:r>
              <a:rPr lang="en-US" sz="2400" dirty="0" err="1"/>
              <a:t>Kỹ</a:t>
            </a:r>
            <a:r>
              <a:rPr lang="en-US" sz="2400" dirty="0"/>
              <a:t> </a:t>
            </a:r>
            <a:r>
              <a:rPr lang="en-US" sz="2400" dirty="0" err="1"/>
              <a:t>thuật</a:t>
            </a:r>
            <a:r>
              <a:rPr lang="en-US" sz="2400" dirty="0"/>
              <a:t> </a:t>
            </a:r>
            <a:r>
              <a:rPr lang="en-US" sz="2400" dirty="0" err="1"/>
              <a:t>lựa</a:t>
            </a:r>
            <a:r>
              <a:rPr lang="en-US" sz="2400" dirty="0"/>
              <a:t> </a:t>
            </a:r>
            <a:r>
              <a:rPr lang="en-US" sz="2400" dirty="0" err="1"/>
              <a:t>chọn</a:t>
            </a:r>
            <a:r>
              <a:rPr lang="en-US" sz="2400" dirty="0"/>
              <a:t> </a:t>
            </a:r>
            <a:r>
              <a:rPr lang="en-US" sz="2400" dirty="0" err="1"/>
              <a:t>đặc</a:t>
            </a:r>
            <a:r>
              <a:rPr lang="en-US" sz="2400" dirty="0"/>
              <a:t> </a:t>
            </a:r>
            <a:r>
              <a:rPr lang="en-US" sz="2400" dirty="0" err="1"/>
              <a:t>trưng</a:t>
            </a:r>
            <a:r>
              <a:rPr lang="en-US" sz="2400" dirty="0"/>
              <a:t>
3. </a:t>
            </a:r>
            <a:r>
              <a:rPr lang="en-US" sz="2400" dirty="0" err="1"/>
              <a:t>Công</a:t>
            </a:r>
            <a:r>
              <a:rPr lang="en-US" sz="2400" dirty="0"/>
              <a:t> </a:t>
            </a:r>
            <a:r>
              <a:rPr lang="en-US" sz="2400" dirty="0" err="1"/>
              <a:t>cụ</a:t>
            </a:r>
            <a:r>
              <a:rPr lang="en-US" sz="2400" dirty="0"/>
              <a:t> </a:t>
            </a:r>
            <a:r>
              <a:rPr lang="en-US" sz="2400" dirty="0" err="1"/>
              <a:t>lựa</a:t>
            </a:r>
            <a:r>
              <a:rPr lang="en-US" sz="2400" dirty="0"/>
              <a:t> </a:t>
            </a:r>
            <a:r>
              <a:rPr lang="en-US" sz="2400" dirty="0" err="1"/>
              <a:t>chọn</a:t>
            </a:r>
            <a:r>
              <a:rPr lang="en-US" sz="2400" dirty="0"/>
              <a:t> </a:t>
            </a:r>
            <a:r>
              <a:rPr lang="en-US" sz="2400" dirty="0" err="1"/>
              <a:t>đặc</a:t>
            </a:r>
            <a:r>
              <a:rPr lang="en-US" sz="2400" dirty="0"/>
              <a:t> </a:t>
            </a:r>
            <a:r>
              <a:rPr lang="en-US" sz="2400" dirty="0" err="1"/>
              <a:t>trưng</a:t>
            </a:r>
            <a:endParaRPr lang="en-US" sz="2400" dirty="0"/>
          </a:p>
        </p:txBody>
      </p:sp>
      <p:sp>
        <p:nvSpPr>
          <p:cNvPr id="330" name="Google Shape;330;p2"/>
          <p:cNvSpPr txBox="1">
            <a:spLocks noGrp="1"/>
          </p:cNvSpPr>
          <p:nvPr>
            <p:ph type="dt" idx="10"/>
          </p:nvPr>
        </p:nvSpPr>
        <p:spPr>
          <a:xfrm>
            <a:off x="796022" y="6454635"/>
            <a:ext cx="2132276" cy="26684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June 9, 2023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20</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361;p35">
            <a:extLst>
              <a:ext uri="{FF2B5EF4-FFF2-40B4-BE49-F238E27FC236}">
                <a16:creationId xmlns:a16="http://schemas.microsoft.com/office/drawing/2014/main" id="{F126C022-2BEC-83A8-C6BC-EBBC7E50A7BE}"/>
              </a:ext>
            </a:extLst>
          </p:cNvPr>
          <p:cNvSpPr txBox="1">
            <a:spLocks noGrp="1"/>
          </p:cNvSpPr>
          <p:nvPr>
            <p:ph type="title"/>
          </p:nvPr>
        </p:nvSpPr>
        <p:spPr>
          <a:xfrm>
            <a:off x="1006220" y="479613"/>
            <a:ext cx="8520600" cy="572700"/>
          </a:xfrm>
          <a:prstGeom prst="rect">
            <a:avLst/>
          </a:prstGeom>
        </p:spPr>
        <p:txBody>
          <a:bodyPr spcFirstLastPara="1" wrap="square" lIns="91425" tIns="91425" rIns="91425" bIns="91425" anchor="t" anchorCtr="0">
            <a:noAutofit/>
          </a:bodyPr>
          <a:lstStyle/>
          <a:p>
            <a:pPr lvl="0"/>
            <a:r>
              <a:rPr lang="vi-VN" sz="3600" dirty="0"/>
              <a:t>Loại bỏ ngược: Bước 2</a:t>
            </a:r>
            <a:endParaRPr sz="3600" dirty="0"/>
          </a:p>
        </p:txBody>
      </p:sp>
      <p:sp>
        <p:nvSpPr>
          <p:cNvPr id="3" name="Google Shape;362;p35">
            <a:extLst>
              <a:ext uri="{FF2B5EF4-FFF2-40B4-BE49-F238E27FC236}">
                <a16:creationId xmlns:a16="http://schemas.microsoft.com/office/drawing/2014/main" id="{487204C1-DC4E-BF9C-C0EF-531C96B6B0C3}"/>
              </a:ext>
            </a:extLst>
          </p:cNvPr>
          <p:cNvSpPr txBox="1">
            <a:spLocks noGrp="1"/>
          </p:cNvSpPr>
          <p:nvPr>
            <p:ph type="body" idx="1"/>
          </p:nvPr>
        </p:nvSpPr>
        <p:spPr>
          <a:xfrm>
            <a:off x="1228762" y="1101146"/>
            <a:ext cx="8520600" cy="1144036"/>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Quy tắc dừng được thỏa mãn khi tất cả các biến còn lại trong mô hình có giá trị </a:t>
            </a:r>
            <a:r>
              <a:rPr lang="vi-VN" sz="1800" b="1" dirty="0"/>
              <a:t>p</a:t>
            </a:r>
            <a:r>
              <a:rPr lang="vi-VN" sz="1800" dirty="0"/>
              <a:t> nhỏ hơn một số ngưỡng được chỉ định trước</a:t>
            </a:r>
            <a:endParaRPr sz="1800" dirty="0"/>
          </a:p>
        </p:txBody>
      </p:sp>
      <p:grpSp>
        <p:nvGrpSpPr>
          <p:cNvPr id="4" name="Google Shape;363;p35">
            <a:extLst>
              <a:ext uri="{FF2B5EF4-FFF2-40B4-BE49-F238E27FC236}">
                <a16:creationId xmlns:a16="http://schemas.microsoft.com/office/drawing/2014/main" id="{BD855B7D-7D63-9C2A-ABBE-2CB336C33F03}"/>
              </a:ext>
            </a:extLst>
          </p:cNvPr>
          <p:cNvGrpSpPr/>
          <p:nvPr/>
        </p:nvGrpSpPr>
        <p:grpSpPr>
          <a:xfrm>
            <a:off x="6883313" y="3213983"/>
            <a:ext cx="2542851" cy="2542851"/>
            <a:chOff x="4303290" y="2158374"/>
            <a:chExt cx="1854000" cy="1854000"/>
          </a:xfrm>
        </p:grpSpPr>
        <p:sp>
          <p:nvSpPr>
            <p:cNvPr id="5" name="Google Shape;364;p35">
              <a:extLst>
                <a:ext uri="{FF2B5EF4-FFF2-40B4-BE49-F238E27FC236}">
                  <a16:creationId xmlns:a16="http://schemas.microsoft.com/office/drawing/2014/main" id="{F5607E61-2ADF-BDFB-F267-2C8ABCC686CD}"/>
                </a:ext>
              </a:extLst>
            </p:cNvPr>
            <p:cNvSpPr/>
            <p:nvPr/>
          </p:nvSpPr>
          <p:spPr>
            <a:xfrm>
              <a:off x="4303290" y="2158374"/>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65;p35">
              <a:extLst>
                <a:ext uri="{FF2B5EF4-FFF2-40B4-BE49-F238E27FC236}">
                  <a16:creationId xmlns:a16="http://schemas.microsoft.com/office/drawing/2014/main" id="{9C6C69E0-0801-145A-7B4B-9D568675B5A2}"/>
                </a:ext>
              </a:extLst>
            </p:cNvPr>
            <p:cNvSpPr txBox="1"/>
            <p:nvPr/>
          </p:nvSpPr>
          <p:spPr>
            <a:xfrm>
              <a:off x="4430050" y="2779225"/>
              <a:ext cx="1600500" cy="61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BIC (</a:t>
              </a:r>
              <a:r>
                <a:rPr lang="en-US" sz="2000" dirty="0" err="1">
                  <a:solidFill>
                    <a:srgbClr val="FFFFFF"/>
                  </a:solidFill>
                  <a:latin typeface="Roboto"/>
                  <a:ea typeface="Roboto"/>
                  <a:cs typeface="Roboto"/>
                  <a:sym typeface="Roboto"/>
                </a:rPr>
                <a:t>Tiêu</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chí</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thông</a:t>
              </a:r>
              <a:r>
                <a:rPr lang="en-US" sz="2000" dirty="0">
                  <a:solidFill>
                    <a:srgbClr val="FFFFFF"/>
                  </a:solidFill>
                  <a:latin typeface="Roboto"/>
                  <a:ea typeface="Roboto"/>
                  <a:cs typeface="Roboto"/>
                  <a:sym typeface="Roboto"/>
                </a:rPr>
                <a:t> tin Bayes)</a:t>
              </a:r>
              <a:endParaRPr sz="2000" dirty="0">
                <a:solidFill>
                  <a:srgbClr val="FFFFFF"/>
                </a:solidFill>
                <a:latin typeface="Roboto"/>
                <a:ea typeface="Roboto"/>
                <a:cs typeface="Roboto"/>
                <a:sym typeface="Roboto"/>
              </a:endParaRPr>
            </a:p>
          </p:txBody>
        </p:sp>
      </p:grpSp>
      <p:grpSp>
        <p:nvGrpSpPr>
          <p:cNvPr id="7" name="Google Shape;366;p35">
            <a:extLst>
              <a:ext uri="{FF2B5EF4-FFF2-40B4-BE49-F238E27FC236}">
                <a16:creationId xmlns:a16="http://schemas.microsoft.com/office/drawing/2014/main" id="{7E418CA9-3F32-07B7-9862-CB6A9B285AC4}"/>
              </a:ext>
            </a:extLst>
          </p:cNvPr>
          <p:cNvGrpSpPr/>
          <p:nvPr/>
        </p:nvGrpSpPr>
        <p:grpSpPr>
          <a:xfrm>
            <a:off x="1934027" y="3213983"/>
            <a:ext cx="2542851" cy="2542851"/>
            <a:chOff x="2986712" y="2158374"/>
            <a:chExt cx="1854000" cy="1854000"/>
          </a:xfrm>
        </p:grpSpPr>
        <p:sp>
          <p:nvSpPr>
            <p:cNvPr id="8" name="Google Shape;367;p35">
              <a:extLst>
                <a:ext uri="{FF2B5EF4-FFF2-40B4-BE49-F238E27FC236}">
                  <a16:creationId xmlns:a16="http://schemas.microsoft.com/office/drawing/2014/main" id="{59A7B41F-BF4D-8F35-F520-20E3C45F5318}"/>
                </a:ext>
              </a:extLst>
            </p:cNvPr>
            <p:cNvSpPr/>
            <p:nvPr/>
          </p:nvSpPr>
          <p:spPr>
            <a:xfrm>
              <a:off x="2986712" y="2158374"/>
              <a:ext cx="1854000" cy="1854000"/>
            </a:xfrm>
            <a:prstGeom prst="ellipse">
              <a:avLst/>
            </a:prstGeom>
            <a:solidFill>
              <a:schemeClr val="accent1">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68;p35">
              <a:extLst>
                <a:ext uri="{FF2B5EF4-FFF2-40B4-BE49-F238E27FC236}">
                  <a16:creationId xmlns:a16="http://schemas.microsoft.com/office/drawing/2014/main" id="{3B389221-330D-0E63-5246-8A429A3A837E}"/>
                </a:ext>
              </a:extLst>
            </p:cNvPr>
            <p:cNvSpPr txBox="1"/>
            <p:nvPr/>
          </p:nvSpPr>
          <p:spPr>
            <a:xfrm>
              <a:off x="3116011" y="2787398"/>
              <a:ext cx="1595400" cy="595951"/>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err="1">
                  <a:solidFill>
                    <a:srgbClr val="FFFFFF"/>
                  </a:solidFill>
                  <a:latin typeface="Roboto"/>
                  <a:ea typeface="Roboto"/>
                  <a:cs typeface="Roboto"/>
                  <a:sym typeface="Roboto"/>
                </a:rPr>
                <a:t>Giá</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trị</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cố</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định</a:t>
              </a:r>
              <a:r>
                <a:rPr lang="en-US" sz="2000" dirty="0">
                  <a:solidFill>
                    <a:srgbClr val="FFFFFF"/>
                  </a:solidFill>
                  <a:latin typeface="Roboto"/>
                  <a:ea typeface="Roboto"/>
                  <a:cs typeface="Roboto"/>
                  <a:sym typeface="Roboto"/>
                </a:rPr>
                <a:t> (0,02, 0,05,..)</a:t>
              </a:r>
              <a:endParaRPr sz="2000" dirty="0">
                <a:solidFill>
                  <a:srgbClr val="FFFFFF"/>
                </a:solidFill>
                <a:latin typeface="Roboto"/>
                <a:ea typeface="Roboto"/>
                <a:cs typeface="Roboto"/>
                <a:sym typeface="Roboto"/>
              </a:endParaRPr>
            </a:p>
          </p:txBody>
        </p:sp>
      </p:grpSp>
      <p:grpSp>
        <p:nvGrpSpPr>
          <p:cNvPr id="10" name="Google Shape;369;p35">
            <a:extLst>
              <a:ext uri="{FF2B5EF4-FFF2-40B4-BE49-F238E27FC236}">
                <a16:creationId xmlns:a16="http://schemas.microsoft.com/office/drawing/2014/main" id="{C1B666AF-9465-4C98-3E7B-875C434D5ED9}"/>
              </a:ext>
            </a:extLst>
          </p:cNvPr>
          <p:cNvGrpSpPr/>
          <p:nvPr/>
        </p:nvGrpSpPr>
        <p:grpSpPr>
          <a:xfrm>
            <a:off x="4408670" y="3213993"/>
            <a:ext cx="2542851" cy="2542851"/>
            <a:chOff x="3656844" y="1131139"/>
            <a:chExt cx="1854000" cy="1854000"/>
          </a:xfrm>
        </p:grpSpPr>
        <p:sp>
          <p:nvSpPr>
            <p:cNvPr id="11" name="Google Shape;370;p35">
              <a:extLst>
                <a:ext uri="{FF2B5EF4-FFF2-40B4-BE49-F238E27FC236}">
                  <a16:creationId xmlns:a16="http://schemas.microsoft.com/office/drawing/2014/main" id="{D4591F04-6454-9ECC-7B69-6456395F5A0C}"/>
                </a:ext>
              </a:extLst>
            </p:cNvPr>
            <p:cNvSpPr/>
            <p:nvPr/>
          </p:nvSpPr>
          <p:spPr>
            <a:xfrm>
              <a:off x="3656844" y="1131139"/>
              <a:ext cx="1854000" cy="1854000"/>
            </a:xfrm>
            <a:prstGeom prst="ellipse">
              <a:avLst/>
            </a:prstGeom>
            <a:solidFill>
              <a:schemeClr val="accent1">
                <a:lumMod val="50000"/>
              </a:schemeClr>
            </a:solidFill>
            <a:ln w="28575" cap="flat" cmpd="sng">
              <a:solidFill>
                <a:schemeClr val="accent5">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71;p35">
              <a:extLst>
                <a:ext uri="{FF2B5EF4-FFF2-40B4-BE49-F238E27FC236}">
                  <a16:creationId xmlns:a16="http://schemas.microsoft.com/office/drawing/2014/main" id="{8D6078B3-3D1D-9B8C-C252-015F64B4C130}"/>
                </a:ext>
              </a:extLst>
            </p:cNvPr>
            <p:cNvSpPr txBox="1"/>
            <p:nvPr/>
          </p:nvSpPr>
          <p:spPr>
            <a:xfrm>
              <a:off x="3812325" y="1797450"/>
              <a:ext cx="15954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AIC (</a:t>
              </a:r>
              <a:r>
                <a:rPr lang="en-US" sz="2000" dirty="0" err="1">
                  <a:solidFill>
                    <a:srgbClr val="FFFFFF"/>
                  </a:solidFill>
                  <a:latin typeface="Roboto"/>
                  <a:ea typeface="Roboto"/>
                  <a:cs typeface="Roboto"/>
                  <a:sym typeface="Roboto"/>
                </a:rPr>
                <a:t>Tiêu</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chí</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thông</a:t>
              </a:r>
              <a:r>
                <a:rPr lang="en-US" sz="2000" dirty="0">
                  <a:solidFill>
                    <a:srgbClr val="FFFFFF"/>
                  </a:solidFill>
                  <a:latin typeface="Roboto"/>
                  <a:ea typeface="Roboto"/>
                  <a:cs typeface="Roboto"/>
                  <a:sym typeface="Roboto"/>
                </a:rPr>
                <a:t> tin Akaike)</a:t>
              </a:r>
              <a:endParaRPr sz="20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28619054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21</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grpSp>
        <p:nvGrpSpPr>
          <p:cNvPr id="2" name="Google Shape;378;p36">
            <a:extLst>
              <a:ext uri="{FF2B5EF4-FFF2-40B4-BE49-F238E27FC236}">
                <a16:creationId xmlns:a16="http://schemas.microsoft.com/office/drawing/2014/main" id="{55555275-0A9A-8DCA-0931-3499F2D83D47}"/>
              </a:ext>
            </a:extLst>
          </p:cNvPr>
          <p:cNvGrpSpPr/>
          <p:nvPr/>
        </p:nvGrpSpPr>
        <p:grpSpPr>
          <a:xfrm>
            <a:off x="4302281" y="1931464"/>
            <a:ext cx="3480510" cy="3480510"/>
            <a:chOff x="2820225" y="891450"/>
            <a:chExt cx="3175200" cy="3175200"/>
          </a:xfrm>
        </p:grpSpPr>
        <p:sp>
          <p:nvSpPr>
            <p:cNvPr id="3" name="Google Shape;379;p36">
              <a:extLst>
                <a:ext uri="{FF2B5EF4-FFF2-40B4-BE49-F238E27FC236}">
                  <a16:creationId xmlns:a16="http://schemas.microsoft.com/office/drawing/2014/main" id="{9CCA85FA-1877-52A1-7558-81CD57508285}"/>
                </a:ext>
              </a:extLst>
            </p:cNvPr>
            <p:cNvSpPr/>
            <p:nvPr/>
          </p:nvSpPr>
          <p:spPr>
            <a:xfrm rot="10800000">
              <a:off x="2820225" y="891450"/>
              <a:ext cx="3175200" cy="3175200"/>
            </a:xfrm>
            <a:prstGeom prst="blockArc">
              <a:avLst>
                <a:gd name="adj1" fmla="val 5399801"/>
                <a:gd name="adj2" fmla="val 3012680"/>
                <a:gd name="adj3" fmla="val 6939"/>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80;p36">
              <a:extLst>
                <a:ext uri="{FF2B5EF4-FFF2-40B4-BE49-F238E27FC236}">
                  <a16:creationId xmlns:a16="http://schemas.microsoft.com/office/drawing/2014/main" id="{0144A651-AFC0-1432-E14E-AE7D320564E4}"/>
                </a:ext>
              </a:extLst>
            </p:cNvPr>
            <p:cNvSpPr/>
            <p:nvPr/>
          </p:nvSpPr>
          <p:spPr>
            <a:xfrm rot="10800000">
              <a:off x="3175023" y="1179900"/>
              <a:ext cx="450600" cy="450600"/>
            </a:xfrm>
            <a:prstGeom prst="rtTriangle">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381;p36">
            <a:extLst>
              <a:ext uri="{FF2B5EF4-FFF2-40B4-BE49-F238E27FC236}">
                <a16:creationId xmlns:a16="http://schemas.microsoft.com/office/drawing/2014/main" id="{8E54D2CF-FD77-52B5-DD3C-9C25B5B0D77E}"/>
              </a:ext>
            </a:extLst>
          </p:cNvPr>
          <p:cNvGrpSpPr/>
          <p:nvPr/>
        </p:nvGrpSpPr>
        <p:grpSpPr>
          <a:xfrm>
            <a:off x="5255396" y="1527556"/>
            <a:ext cx="1501369" cy="1094074"/>
            <a:chOff x="3798075" y="775532"/>
            <a:chExt cx="1332300" cy="1094074"/>
          </a:xfrm>
        </p:grpSpPr>
        <p:sp>
          <p:nvSpPr>
            <p:cNvPr id="6" name="Google Shape;382;p36">
              <a:extLst>
                <a:ext uri="{FF2B5EF4-FFF2-40B4-BE49-F238E27FC236}">
                  <a16:creationId xmlns:a16="http://schemas.microsoft.com/office/drawing/2014/main" id="{9868D3C9-F7D2-A129-14A1-161606F7BBC4}"/>
                </a:ext>
              </a:extLst>
            </p:cNvPr>
            <p:cNvSpPr/>
            <p:nvPr/>
          </p:nvSpPr>
          <p:spPr>
            <a:xfrm>
              <a:off x="3798075" y="1060532"/>
              <a:ext cx="1332300" cy="809074"/>
            </a:xfrm>
            <a:prstGeom prst="rect">
              <a:avLst/>
            </a:prstGeom>
            <a:solidFill>
              <a:srgbClr val="0C58D3"/>
            </a:solidFill>
            <a:ln>
              <a:noFill/>
            </a:ln>
          </p:spPr>
          <p:txBody>
            <a:bodyPr spcFirstLastPara="1" wrap="square" lIns="91425" tIns="91425" rIns="91425" bIns="91425" anchor="t" anchorCtr="0">
              <a:noAutofit/>
            </a:bodyPr>
            <a:lstStyle/>
            <a:p>
              <a:pPr lvl="0" algn="ctr"/>
              <a:r>
                <a:rPr lang="en-US" dirty="0" err="1">
                  <a:solidFill>
                    <a:srgbClr val="FFFFFF"/>
                  </a:solidFill>
                  <a:latin typeface="Roboto"/>
                  <a:ea typeface="Roboto"/>
                  <a:cs typeface="Roboto"/>
                  <a:sym typeface="Roboto"/>
                </a:rPr>
                <a:t>Đào</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tạo</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mô</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hình</a:t>
              </a:r>
              <a:r>
                <a:rPr lang="en-US" dirty="0">
                  <a:solidFill>
                    <a:srgbClr val="FFFFFF"/>
                  </a:solidFill>
                  <a:latin typeface="Roboto"/>
                  <a:ea typeface="Roboto"/>
                  <a:cs typeface="Roboto"/>
                  <a:sym typeface="Roboto"/>
                </a:rPr>
                <a:t> ML (Random Forest)</a:t>
              </a:r>
              <a:endParaRPr dirty="0">
                <a:solidFill>
                  <a:srgbClr val="FFFFFF"/>
                </a:solidFill>
              </a:endParaRPr>
            </a:p>
          </p:txBody>
        </p:sp>
        <p:sp>
          <p:nvSpPr>
            <p:cNvPr id="7" name="Google Shape;383;p36">
              <a:extLst>
                <a:ext uri="{FF2B5EF4-FFF2-40B4-BE49-F238E27FC236}">
                  <a16:creationId xmlns:a16="http://schemas.microsoft.com/office/drawing/2014/main" id="{5B07D2CD-DDFF-5322-F4B8-79820422EF20}"/>
                </a:ext>
              </a:extLst>
            </p:cNvPr>
            <p:cNvSpPr/>
            <p:nvPr/>
          </p:nvSpPr>
          <p:spPr>
            <a:xfrm>
              <a:off x="3798075" y="775532"/>
              <a:ext cx="1332300" cy="285000"/>
            </a:xfrm>
            <a:prstGeom prst="round1Rect">
              <a:avLst>
                <a:gd name="adj" fmla="val 50000"/>
              </a:avLst>
            </a:prstGeom>
            <a:solidFill>
              <a:srgbClr val="0944A1"/>
            </a:solidFill>
            <a:ln>
              <a:noFill/>
            </a:ln>
          </p:spPr>
          <p:txBody>
            <a:bodyPr spcFirstLastPara="1" wrap="square" lIns="91425" tIns="91425" rIns="91425" bIns="91425" anchor="ctr" anchorCtr="0">
              <a:noAutofit/>
            </a:bodyPr>
            <a:lstStyle/>
            <a:p>
              <a:pPr lvl="0" algn="ctr"/>
              <a:r>
                <a:rPr lang="vi-VN" sz="1100" dirty="0">
                  <a:solidFill>
                    <a:srgbClr val="FFFFFF"/>
                  </a:solidFill>
                  <a:latin typeface="Roboto"/>
                  <a:ea typeface="Roboto"/>
                  <a:cs typeface="Roboto"/>
                  <a:sym typeface="Roboto"/>
                </a:rPr>
                <a:t>Bước 1</a:t>
              </a:r>
              <a:endParaRPr sz="1100" dirty="0">
                <a:solidFill>
                  <a:srgbClr val="FFFFFF"/>
                </a:solidFill>
              </a:endParaRPr>
            </a:p>
          </p:txBody>
        </p:sp>
      </p:grpSp>
      <p:grpSp>
        <p:nvGrpSpPr>
          <p:cNvPr id="8" name="Google Shape;384;p36">
            <a:extLst>
              <a:ext uri="{FF2B5EF4-FFF2-40B4-BE49-F238E27FC236}">
                <a16:creationId xmlns:a16="http://schemas.microsoft.com/office/drawing/2014/main" id="{4B3F20F5-BC94-99AE-8A4D-DC429DE356EC}"/>
              </a:ext>
            </a:extLst>
          </p:cNvPr>
          <p:cNvGrpSpPr/>
          <p:nvPr/>
        </p:nvGrpSpPr>
        <p:grpSpPr>
          <a:xfrm>
            <a:off x="2962540" y="3026938"/>
            <a:ext cx="1858514" cy="1150220"/>
            <a:chOff x="2389575" y="2071477"/>
            <a:chExt cx="1332300" cy="1049322"/>
          </a:xfrm>
        </p:grpSpPr>
        <p:sp>
          <p:nvSpPr>
            <p:cNvPr id="9" name="Google Shape;385;p36">
              <a:extLst>
                <a:ext uri="{FF2B5EF4-FFF2-40B4-BE49-F238E27FC236}">
                  <a16:creationId xmlns:a16="http://schemas.microsoft.com/office/drawing/2014/main" id="{7611E0C1-0A4E-DA02-1AF9-8BCC1BFABDB5}"/>
                </a:ext>
              </a:extLst>
            </p:cNvPr>
            <p:cNvSpPr/>
            <p:nvPr/>
          </p:nvSpPr>
          <p:spPr>
            <a:xfrm>
              <a:off x="2389575" y="2356477"/>
              <a:ext cx="1332300" cy="764322"/>
            </a:xfrm>
            <a:prstGeom prst="rect">
              <a:avLst/>
            </a:prstGeom>
            <a:solidFill>
              <a:srgbClr val="0C58D3"/>
            </a:solidFill>
            <a:ln>
              <a:noFill/>
            </a:ln>
          </p:spPr>
          <p:txBody>
            <a:bodyPr spcFirstLastPara="1" wrap="square" lIns="91425" tIns="91425" rIns="91425" bIns="91425" anchor="t" anchorCtr="0">
              <a:noAutofit/>
            </a:bodyPr>
            <a:lstStyle/>
            <a:p>
              <a:pPr lvl="0" algn="ctr"/>
              <a:r>
                <a:rPr lang="vi-VN" dirty="0">
                  <a:solidFill>
                    <a:srgbClr val="FFFFFF"/>
                  </a:solidFill>
                  <a:latin typeface="Roboto"/>
                  <a:ea typeface="Roboto"/>
                  <a:cs typeface="Roboto"/>
                  <a:sym typeface="Roboto"/>
                </a:rPr>
                <a:t>Số lượng đặc trưng mong muốn đạt được?</a:t>
              </a:r>
              <a:endParaRPr dirty="0">
                <a:solidFill>
                  <a:srgbClr val="FFFFFF"/>
                </a:solidFill>
              </a:endParaRPr>
            </a:p>
          </p:txBody>
        </p:sp>
        <p:sp>
          <p:nvSpPr>
            <p:cNvPr id="10" name="Google Shape;386;p36">
              <a:extLst>
                <a:ext uri="{FF2B5EF4-FFF2-40B4-BE49-F238E27FC236}">
                  <a16:creationId xmlns:a16="http://schemas.microsoft.com/office/drawing/2014/main" id="{FA2DE9F9-B275-4314-93EA-2FA17535B857}"/>
                </a:ext>
              </a:extLst>
            </p:cNvPr>
            <p:cNvSpPr/>
            <p:nvPr/>
          </p:nvSpPr>
          <p:spPr>
            <a:xfrm>
              <a:off x="2389575" y="2071477"/>
              <a:ext cx="1332300" cy="285000"/>
            </a:xfrm>
            <a:prstGeom prst="round1Rect">
              <a:avLst>
                <a:gd name="adj" fmla="val 50000"/>
              </a:avLst>
            </a:prstGeom>
            <a:solidFill>
              <a:srgbClr val="0944A1"/>
            </a:solidFill>
            <a:ln>
              <a:noFill/>
            </a:ln>
          </p:spPr>
          <p:txBody>
            <a:bodyPr spcFirstLastPara="1" wrap="square" lIns="91425" tIns="91425" rIns="91425" bIns="91425" anchor="ctr" anchorCtr="0">
              <a:noAutofit/>
            </a:bodyPr>
            <a:lstStyle/>
            <a:p>
              <a:pPr lvl="0" algn="ctr"/>
              <a:r>
                <a:rPr lang="vi-VN" sz="1100" dirty="0">
                  <a:solidFill>
                    <a:srgbClr val="FFFFFF"/>
                  </a:solidFill>
                  <a:latin typeface="Roboto"/>
                  <a:ea typeface="Roboto"/>
                  <a:cs typeface="Roboto"/>
                  <a:sym typeface="Roboto"/>
                </a:rPr>
                <a:t>Bước 5</a:t>
              </a:r>
              <a:endParaRPr sz="1100" dirty="0">
                <a:solidFill>
                  <a:srgbClr val="FFFFFF"/>
                </a:solidFill>
              </a:endParaRPr>
            </a:p>
          </p:txBody>
        </p:sp>
      </p:grpSp>
      <p:grpSp>
        <p:nvGrpSpPr>
          <p:cNvPr id="11" name="Google Shape;387;p36">
            <a:extLst>
              <a:ext uri="{FF2B5EF4-FFF2-40B4-BE49-F238E27FC236}">
                <a16:creationId xmlns:a16="http://schemas.microsoft.com/office/drawing/2014/main" id="{CAB856CF-19F0-BA7B-9C0B-DB71BA4D61AC}"/>
              </a:ext>
            </a:extLst>
          </p:cNvPr>
          <p:cNvGrpSpPr/>
          <p:nvPr/>
        </p:nvGrpSpPr>
        <p:grpSpPr>
          <a:xfrm>
            <a:off x="6548886" y="4780832"/>
            <a:ext cx="1924086" cy="1132599"/>
            <a:chOff x="4731075" y="3367427"/>
            <a:chExt cx="1332300" cy="1033247"/>
          </a:xfrm>
        </p:grpSpPr>
        <p:sp>
          <p:nvSpPr>
            <p:cNvPr id="12" name="Google Shape;388;p36">
              <a:extLst>
                <a:ext uri="{FF2B5EF4-FFF2-40B4-BE49-F238E27FC236}">
                  <a16:creationId xmlns:a16="http://schemas.microsoft.com/office/drawing/2014/main" id="{93F3249E-D554-B1B7-4714-6E0E5F3F1833}"/>
                </a:ext>
              </a:extLst>
            </p:cNvPr>
            <p:cNvSpPr/>
            <p:nvPr/>
          </p:nvSpPr>
          <p:spPr>
            <a:xfrm>
              <a:off x="4731075" y="3652175"/>
              <a:ext cx="1332300" cy="748500"/>
            </a:xfrm>
            <a:prstGeom prst="rect">
              <a:avLst/>
            </a:prstGeom>
            <a:solidFill>
              <a:srgbClr val="0C58D3"/>
            </a:solidFill>
            <a:ln>
              <a:noFill/>
            </a:ln>
          </p:spPr>
          <p:txBody>
            <a:bodyPr spcFirstLastPara="1" wrap="square" lIns="91425" tIns="91425" rIns="91425" bIns="91425" anchor="t" anchorCtr="0">
              <a:noAutofit/>
            </a:bodyPr>
            <a:lstStyle/>
            <a:p>
              <a:pPr lvl="0" algn="ctr"/>
              <a:r>
                <a:rPr lang="en-US" dirty="0" err="1">
                  <a:solidFill>
                    <a:srgbClr val="FFFFFF"/>
                  </a:solidFill>
                  <a:latin typeface="Roboto"/>
                  <a:ea typeface="Roboto"/>
                  <a:cs typeface="Roboto"/>
                  <a:sym typeface="Roboto"/>
                </a:rPr>
                <a:t>Xóa</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các</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đặc</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trưng</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ít</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quan</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trọng</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nhất</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của</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đặc</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trưng</a:t>
              </a:r>
              <a:endParaRPr dirty="0">
                <a:solidFill>
                  <a:srgbClr val="FFFFFF"/>
                </a:solidFill>
              </a:endParaRPr>
            </a:p>
          </p:txBody>
        </p:sp>
        <p:sp>
          <p:nvSpPr>
            <p:cNvPr id="13" name="Google Shape;389;p36">
              <a:extLst>
                <a:ext uri="{FF2B5EF4-FFF2-40B4-BE49-F238E27FC236}">
                  <a16:creationId xmlns:a16="http://schemas.microsoft.com/office/drawing/2014/main" id="{76D6802B-8981-3575-6FD5-9BC6CE0678F3}"/>
                </a:ext>
              </a:extLst>
            </p:cNvPr>
            <p:cNvSpPr/>
            <p:nvPr/>
          </p:nvSpPr>
          <p:spPr>
            <a:xfrm>
              <a:off x="4731075" y="3367427"/>
              <a:ext cx="1332300" cy="285000"/>
            </a:xfrm>
            <a:prstGeom prst="round1Rect">
              <a:avLst>
                <a:gd name="adj" fmla="val 50000"/>
              </a:avLst>
            </a:prstGeom>
            <a:solidFill>
              <a:srgbClr val="0944A1"/>
            </a:solidFill>
            <a:ln>
              <a:noFill/>
            </a:ln>
          </p:spPr>
          <p:txBody>
            <a:bodyPr spcFirstLastPara="1" wrap="square" lIns="91425" tIns="91425" rIns="91425" bIns="91425" anchor="ctr" anchorCtr="0">
              <a:noAutofit/>
            </a:bodyPr>
            <a:lstStyle/>
            <a:p>
              <a:pPr lvl="0" algn="ctr"/>
              <a:r>
                <a:rPr lang="vi-VN" sz="1100" dirty="0">
                  <a:solidFill>
                    <a:srgbClr val="FFFFFF"/>
                  </a:solidFill>
                  <a:latin typeface="Roboto"/>
                  <a:ea typeface="Roboto"/>
                  <a:cs typeface="Roboto"/>
                  <a:sym typeface="Roboto"/>
                </a:rPr>
                <a:t>Bước 3</a:t>
              </a:r>
              <a:endParaRPr sz="1100" dirty="0">
                <a:solidFill>
                  <a:srgbClr val="FFFFFF"/>
                </a:solidFill>
              </a:endParaRPr>
            </a:p>
          </p:txBody>
        </p:sp>
      </p:grpSp>
      <p:grpSp>
        <p:nvGrpSpPr>
          <p:cNvPr id="14" name="Google Shape;390;p36">
            <a:extLst>
              <a:ext uri="{FF2B5EF4-FFF2-40B4-BE49-F238E27FC236}">
                <a16:creationId xmlns:a16="http://schemas.microsoft.com/office/drawing/2014/main" id="{C4E5F77C-D4D2-E898-8D19-E630CE40C915}"/>
              </a:ext>
            </a:extLst>
          </p:cNvPr>
          <p:cNvGrpSpPr/>
          <p:nvPr/>
        </p:nvGrpSpPr>
        <p:grpSpPr>
          <a:xfrm>
            <a:off x="3481314" y="4780832"/>
            <a:ext cx="1858519" cy="1091112"/>
            <a:chOff x="2734175" y="3367177"/>
            <a:chExt cx="1332304" cy="995400"/>
          </a:xfrm>
        </p:grpSpPr>
        <p:sp>
          <p:nvSpPr>
            <p:cNvPr id="15" name="Google Shape;391;p36">
              <a:extLst>
                <a:ext uri="{FF2B5EF4-FFF2-40B4-BE49-F238E27FC236}">
                  <a16:creationId xmlns:a16="http://schemas.microsoft.com/office/drawing/2014/main" id="{9C5825E8-C1C0-E34E-1371-7B5C43FF00A2}"/>
                </a:ext>
              </a:extLst>
            </p:cNvPr>
            <p:cNvSpPr/>
            <p:nvPr/>
          </p:nvSpPr>
          <p:spPr>
            <a:xfrm>
              <a:off x="2734179" y="3652177"/>
              <a:ext cx="1332300" cy="710400"/>
            </a:xfrm>
            <a:prstGeom prst="rect">
              <a:avLst/>
            </a:prstGeom>
            <a:solidFill>
              <a:srgbClr val="0C58D3"/>
            </a:solidFill>
            <a:ln>
              <a:noFill/>
            </a:ln>
          </p:spPr>
          <p:txBody>
            <a:bodyPr spcFirstLastPara="1" wrap="square" lIns="91425" tIns="91425" rIns="91425" bIns="91425" anchor="t" anchorCtr="0">
              <a:noAutofit/>
            </a:bodyPr>
            <a:lstStyle/>
            <a:p>
              <a:pPr lvl="0" algn="ctr"/>
              <a:r>
                <a:rPr lang="en-US" dirty="0" err="1">
                  <a:solidFill>
                    <a:srgbClr val="FFFFFF"/>
                  </a:solidFill>
                  <a:latin typeface="Roboto"/>
                  <a:ea typeface="Roboto"/>
                  <a:cs typeface="Roboto"/>
                  <a:sym typeface="Roboto"/>
                </a:rPr>
                <a:t>Đào</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tạo</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lại</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mô</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hình</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với</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các</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đặc</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trưng</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còn</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lại</a:t>
              </a:r>
              <a:endParaRPr dirty="0">
                <a:solidFill>
                  <a:srgbClr val="FFFFFF"/>
                </a:solidFill>
              </a:endParaRPr>
            </a:p>
          </p:txBody>
        </p:sp>
        <p:sp>
          <p:nvSpPr>
            <p:cNvPr id="16" name="Google Shape;392;p36">
              <a:extLst>
                <a:ext uri="{FF2B5EF4-FFF2-40B4-BE49-F238E27FC236}">
                  <a16:creationId xmlns:a16="http://schemas.microsoft.com/office/drawing/2014/main" id="{A04E1049-235D-9801-22F1-90D5FF824AFF}"/>
                </a:ext>
              </a:extLst>
            </p:cNvPr>
            <p:cNvSpPr/>
            <p:nvPr/>
          </p:nvSpPr>
          <p:spPr>
            <a:xfrm>
              <a:off x="2734175" y="3367177"/>
              <a:ext cx="1332300" cy="285000"/>
            </a:xfrm>
            <a:prstGeom prst="round1Rect">
              <a:avLst>
                <a:gd name="adj" fmla="val 50000"/>
              </a:avLst>
            </a:prstGeom>
            <a:solidFill>
              <a:srgbClr val="0944A1"/>
            </a:solidFill>
            <a:ln>
              <a:noFill/>
            </a:ln>
          </p:spPr>
          <p:txBody>
            <a:bodyPr spcFirstLastPara="1" wrap="square" lIns="91425" tIns="91425" rIns="91425" bIns="91425" anchor="ctr" anchorCtr="0">
              <a:noAutofit/>
            </a:bodyPr>
            <a:lstStyle/>
            <a:p>
              <a:pPr lvl="0" algn="ctr"/>
              <a:r>
                <a:rPr lang="vi-VN" sz="1100" dirty="0">
                  <a:solidFill>
                    <a:srgbClr val="FFFFFF"/>
                  </a:solidFill>
                  <a:latin typeface="Roboto"/>
                  <a:ea typeface="Roboto"/>
                  <a:cs typeface="Roboto"/>
                  <a:sym typeface="Roboto"/>
                </a:rPr>
                <a:t>Bước 4</a:t>
              </a:r>
              <a:endParaRPr sz="1100" dirty="0">
                <a:solidFill>
                  <a:srgbClr val="FFFFFF"/>
                </a:solidFill>
              </a:endParaRPr>
            </a:p>
          </p:txBody>
        </p:sp>
      </p:grpSp>
      <p:grpSp>
        <p:nvGrpSpPr>
          <p:cNvPr id="17" name="Google Shape;393;p36">
            <a:extLst>
              <a:ext uri="{FF2B5EF4-FFF2-40B4-BE49-F238E27FC236}">
                <a16:creationId xmlns:a16="http://schemas.microsoft.com/office/drawing/2014/main" id="{AA3C315F-D282-58BF-BD32-BA4BE1757B82}"/>
              </a:ext>
            </a:extLst>
          </p:cNvPr>
          <p:cNvGrpSpPr/>
          <p:nvPr/>
        </p:nvGrpSpPr>
        <p:grpSpPr>
          <a:xfrm>
            <a:off x="7208244" y="2839162"/>
            <a:ext cx="1858514" cy="1132596"/>
            <a:chOff x="5206575" y="2071477"/>
            <a:chExt cx="1332300" cy="914700"/>
          </a:xfrm>
        </p:grpSpPr>
        <p:sp>
          <p:nvSpPr>
            <p:cNvPr id="18" name="Google Shape;394;p36">
              <a:extLst>
                <a:ext uri="{FF2B5EF4-FFF2-40B4-BE49-F238E27FC236}">
                  <a16:creationId xmlns:a16="http://schemas.microsoft.com/office/drawing/2014/main" id="{77C189B3-F1F0-2430-4337-8173F9C4A12F}"/>
                </a:ext>
              </a:extLst>
            </p:cNvPr>
            <p:cNvSpPr/>
            <p:nvPr/>
          </p:nvSpPr>
          <p:spPr>
            <a:xfrm>
              <a:off x="5206575" y="2356477"/>
              <a:ext cx="1332300" cy="629700"/>
            </a:xfrm>
            <a:prstGeom prst="rect">
              <a:avLst/>
            </a:prstGeom>
            <a:solidFill>
              <a:srgbClr val="0C58D3"/>
            </a:solidFill>
            <a:ln>
              <a:noFill/>
            </a:ln>
          </p:spPr>
          <p:txBody>
            <a:bodyPr spcFirstLastPara="1" wrap="square" lIns="91425" tIns="91425" rIns="91425" bIns="91425" anchor="t" anchorCtr="0">
              <a:noAutofit/>
            </a:bodyPr>
            <a:lstStyle/>
            <a:p>
              <a:pPr lvl="0" algn="ctr"/>
              <a:r>
                <a:rPr lang="vi-VN" dirty="0">
                  <a:solidFill>
                    <a:srgbClr val="FFFFFF"/>
                  </a:solidFill>
                  <a:latin typeface="Roboto"/>
                  <a:ea typeface="Roboto"/>
                  <a:cs typeface="Roboto"/>
                  <a:sym typeface="Roboto"/>
                </a:rPr>
                <a:t>Có được tầm quan trọng của đặc trưng</a:t>
              </a:r>
              <a:endParaRPr dirty="0">
                <a:solidFill>
                  <a:srgbClr val="FFFFFF"/>
                </a:solidFill>
              </a:endParaRPr>
            </a:p>
          </p:txBody>
        </p:sp>
        <p:sp>
          <p:nvSpPr>
            <p:cNvPr id="19" name="Google Shape;395;p36">
              <a:extLst>
                <a:ext uri="{FF2B5EF4-FFF2-40B4-BE49-F238E27FC236}">
                  <a16:creationId xmlns:a16="http://schemas.microsoft.com/office/drawing/2014/main" id="{13E133D3-30CE-0DC8-811C-411308274215}"/>
                </a:ext>
              </a:extLst>
            </p:cNvPr>
            <p:cNvSpPr/>
            <p:nvPr/>
          </p:nvSpPr>
          <p:spPr>
            <a:xfrm>
              <a:off x="5206575" y="2071477"/>
              <a:ext cx="1332300" cy="285000"/>
            </a:xfrm>
            <a:prstGeom prst="round1Rect">
              <a:avLst>
                <a:gd name="adj" fmla="val 50000"/>
              </a:avLst>
            </a:prstGeom>
            <a:solidFill>
              <a:srgbClr val="0944A1"/>
            </a:solidFill>
            <a:ln>
              <a:noFill/>
            </a:ln>
          </p:spPr>
          <p:txBody>
            <a:bodyPr spcFirstLastPara="1" wrap="square" lIns="91425" tIns="91425" rIns="91425" bIns="91425" anchor="ctr" anchorCtr="0">
              <a:noAutofit/>
            </a:bodyPr>
            <a:lstStyle/>
            <a:p>
              <a:pPr lvl="0" algn="ctr"/>
              <a:r>
                <a:rPr lang="vi-VN" sz="1100" dirty="0">
                  <a:solidFill>
                    <a:srgbClr val="FFFFFF"/>
                  </a:solidFill>
                  <a:latin typeface="Roboto"/>
                  <a:ea typeface="Roboto"/>
                  <a:cs typeface="Roboto"/>
                  <a:sym typeface="Roboto"/>
                </a:rPr>
                <a:t>Bước 2</a:t>
              </a:r>
              <a:endParaRPr sz="1100" dirty="0">
                <a:solidFill>
                  <a:srgbClr val="FFFFFF"/>
                </a:solidFill>
              </a:endParaRPr>
            </a:p>
          </p:txBody>
        </p:sp>
      </p:grpSp>
      <p:sp>
        <p:nvSpPr>
          <p:cNvPr id="22" name="Google Shape;376;p36">
            <a:extLst>
              <a:ext uri="{FF2B5EF4-FFF2-40B4-BE49-F238E27FC236}">
                <a16:creationId xmlns:a16="http://schemas.microsoft.com/office/drawing/2014/main" id="{F545808E-86D7-6113-C7DC-5233C22B8857}"/>
              </a:ext>
            </a:extLst>
          </p:cNvPr>
          <p:cNvSpPr txBox="1">
            <a:spLocks noGrp="1"/>
          </p:cNvSpPr>
          <p:nvPr>
            <p:ph type="title"/>
          </p:nvPr>
        </p:nvSpPr>
        <p:spPr>
          <a:xfrm>
            <a:off x="1079533" y="642728"/>
            <a:ext cx="8520600" cy="572700"/>
          </a:xfrm>
          <a:prstGeom prst="rect">
            <a:avLst/>
          </a:prstGeom>
        </p:spPr>
        <p:txBody>
          <a:bodyPr spcFirstLastPara="1" wrap="square" lIns="91425" tIns="91425" rIns="91425" bIns="91425" anchor="t" anchorCtr="0">
            <a:noAutofit/>
          </a:bodyPr>
          <a:lstStyle/>
          <a:p>
            <a:pPr lvl="0"/>
            <a:r>
              <a:rPr lang="en-US" sz="3600" dirty="0" err="1"/>
              <a:t>Loại</a:t>
            </a:r>
            <a:r>
              <a:rPr lang="en-US" sz="3600" dirty="0"/>
              <a:t> </a:t>
            </a:r>
            <a:r>
              <a:rPr lang="en-US" sz="3600" dirty="0" err="1"/>
              <a:t>bỏ</a:t>
            </a:r>
            <a:r>
              <a:rPr lang="en-US" sz="3600" dirty="0"/>
              <a:t> </a:t>
            </a:r>
            <a:r>
              <a:rPr lang="en-US" sz="3600" dirty="0" err="1"/>
              <a:t>tính</a:t>
            </a:r>
            <a:r>
              <a:rPr lang="en-US" sz="3600" dirty="0"/>
              <a:t> </a:t>
            </a:r>
            <a:r>
              <a:rPr lang="en-US" sz="3600" dirty="0" err="1"/>
              <a:t>năng</a:t>
            </a:r>
            <a:r>
              <a:rPr lang="en-US" sz="3600" dirty="0"/>
              <a:t> </a:t>
            </a:r>
            <a:r>
              <a:rPr lang="en-US" sz="3600" dirty="0" err="1"/>
              <a:t>đệ</a:t>
            </a:r>
            <a:r>
              <a:rPr lang="en-US" sz="3600" dirty="0"/>
              <a:t> </a:t>
            </a:r>
            <a:r>
              <a:rPr lang="en-US" sz="3600" dirty="0" err="1"/>
              <a:t>quy</a:t>
            </a:r>
            <a:r>
              <a:rPr lang="en-US" sz="3600" dirty="0"/>
              <a:t> (RFE)</a:t>
            </a:r>
            <a:endParaRPr sz="3600" dirty="0"/>
          </a:p>
        </p:txBody>
      </p:sp>
    </p:spTree>
    <p:extLst>
      <p:ext uri="{BB962C8B-B14F-4D97-AF65-F5344CB8AC3E}">
        <p14:creationId xmlns:p14="http://schemas.microsoft.com/office/powerpoint/2010/main" val="3995997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22</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00;p37">
            <a:extLst>
              <a:ext uri="{FF2B5EF4-FFF2-40B4-BE49-F238E27FC236}">
                <a16:creationId xmlns:a16="http://schemas.microsoft.com/office/drawing/2014/main" id="{D6A39DC7-BB75-F758-2130-54448F653B92}"/>
              </a:ext>
            </a:extLst>
          </p:cNvPr>
          <p:cNvSpPr txBox="1">
            <a:spLocks noGrp="1"/>
          </p:cNvSpPr>
          <p:nvPr>
            <p:ph type="title"/>
          </p:nvPr>
        </p:nvSpPr>
        <p:spPr>
          <a:xfrm>
            <a:off x="979436" y="559721"/>
            <a:ext cx="8520600" cy="572700"/>
          </a:xfrm>
          <a:prstGeom prst="rect">
            <a:avLst/>
          </a:prstGeom>
        </p:spPr>
        <p:txBody>
          <a:bodyPr spcFirstLastPara="1" wrap="square" lIns="91425" tIns="91425" rIns="91425" bIns="91425" anchor="t" anchorCtr="0">
            <a:noAutofit/>
          </a:bodyPr>
          <a:lstStyle/>
          <a:p>
            <a:pPr lvl="0"/>
            <a:r>
              <a:rPr lang="en-US" sz="3600" dirty="0"/>
              <a:t>RFE </a:t>
            </a:r>
            <a:r>
              <a:rPr lang="en-US" sz="3600" dirty="0" err="1"/>
              <a:t>với</a:t>
            </a:r>
            <a:r>
              <a:rPr lang="en-US" sz="3600" dirty="0"/>
              <a:t> </a:t>
            </a:r>
            <a:r>
              <a:rPr lang="en-US" sz="3600" dirty="0" err="1"/>
              <a:t>Xác</a:t>
            </a:r>
            <a:r>
              <a:rPr lang="en-US" sz="3600" dirty="0"/>
              <a:t> </a:t>
            </a:r>
            <a:r>
              <a:rPr lang="en-US" sz="3600" dirty="0" err="1"/>
              <a:t>thực</a:t>
            </a:r>
            <a:r>
              <a:rPr lang="en-US" sz="3600" dirty="0"/>
              <a:t> </a:t>
            </a:r>
            <a:r>
              <a:rPr lang="en-US" sz="3600" dirty="0" err="1"/>
              <a:t>chéo</a:t>
            </a:r>
            <a:endParaRPr sz="3600" dirty="0"/>
          </a:p>
        </p:txBody>
      </p:sp>
      <p:pic>
        <p:nvPicPr>
          <p:cNvPr id="3" name="Google Shape;402;p37">
            <a:extLst>
              <a:ext uri="{FF2B5EF4-FFF2-40B4-BE49-F238E27FC236}">
                <a16:creationId xmlns:a16="http://schemas.microsoft.com/office/drawing/2014/main" id="{665C4AA6-C99E-0EEC-A5BF-92CE26AAF949}"/>
              </a:ext>
            </a:extLst>
          </p:cNvPr>
          <p:cNvPicPr preferRelativeResize="0"/>
          <p:nvPr/>
        </p:nvPicPr>
        <p:blipFill>
          <a:blip r:embed="rId3">
            <a:alphaModFix/>
          </a:blip>
          <a:stretch>
            <a:fillRect/>
          </a:stretch>
        </p:blipFill>
        <p:spPr>
          <a:xfrm>
            <a:off x="3243889" y="1387285"/>
            <a:ext cx="5704221" cy="4910994"/>
          </a:xfrm>
          <a:prstGeom prst="rect">
            <a:avLst/>
          </a:prstGeom>
          <a:noFill/>
          <a:ln>
            <a:noFill/>
          </a:ln>
        </p:spPr>
      </p:pic>
    </p:spTree>
    <p:extLst>
      <p:ext uri="{BB962C8B-B14F-4D97-AF65-F5344CB8AC3E}">
        <p14:creationId xmlns:p14="http://schemas.microsoft.com/office/powerpoint/2010/main" val="7092013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23</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07;p38">
            <a:extLst>
              <a:ext uri="{FF2B5EF4-FFF2-40B4-BE49-F238E27FC236}">
                <a16:creationId xmlns:a16="http://schemas.microsoft.com/office/drawing/2014/main" id="{9EE245CF-4427-CF9D-6079-8733B3F7A411}"/>
              </a:ext>
            </a:extLst>
          </p:cNvPr>
          <p:cNvSpPr txBox="1">
            <a:spLocks noGrp="1"/>
          </p:cNvSpPr>
          <p:nvPr>
            <p:ph type="title"/>
          </p:nvPr>
        </p:nvSpPr>
        <p:spPr>
          <a:xfrm>
            <a:off x="838200" y="618951"/>
            <a:ext cx="11744416"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err="1"/>
              <a:t>Phương</a:t>
            </a:r>
            <a:r>
              <a:rPr lang="en" sz="3600" dirty="0"/>
              <a:t> </a:t>
            </a:r>
            <a:r>
              <a:rPr lang="en" sz="3600" dirty="0" err="1"/>
              <a:t>pháp</a:t>
            </a:r>
            <a:r>
              <a:rPr lang="en" sz="3600" dirty="0"/>
              <a:t> Wrapper: Advantages &amp; Disadvantages</a:t>
            </a:r>
            <a:endParaRPr sz="3600" dirty="0"/>
          </a:p>
        </p:txBody>
      </p:sp>
      <p:grpSp>
        <p:nvGrpSpPr>
          <p:cNvPr id="3" name="Google Shape;409;p38">
            <a:extLst>
              <a:ext uri="{FF2B5EF4-FFF2-40B4-BE49-F238E27FC236}">
                <a16:creationId xmlns:a16="http://schemas.microsoft.com/office/drawing/2014/main" id="{35F9B694-EFC9-AF57-8946-80629247E176}"/>
              </a:ext>
            </a:extLst>
          </p:cNvPr>
          <p:cNvGrpSpPr/>
          <p:nvPr/>
        </p:nvGrpSpPr>
        <p:grpSpPr>
          <a:xfrm>
            <a:off x="1534510" y="1308556"/>
            <a:ext cx="4088931" cy="3820713"/>
            <a:chOff x="2459924" y="1146350"/>
            <a:chExt cx="2035800" cy="2399700"/>
          </a:xfrm>
        </p:grpSpPr>
        <p:sp>
          <p:nvSpPr>
            <p:cNvPr id="4" name="Google Shape;410;p38">
              <a:extLst>
                <a:ext uri="{FF2B5EF4-FFF2-40B4-BE49-F238E27FC236}">
                  <a16:creationId xmlns:a16="http://schemas.microsoft.com/office/drawing/2014/main" id="{7BEA06A4-7FC2-23FD-0CA5-540536E5BC89}"/>
                </a:ext>
              </a:extLst>
            </p:cNvPr>
            <p:cNvSpPr/>
            <p:nvPr/>
          </p:nvSpPr>
          <p:spPr>
            <a:xfrm rot="-5400000">
              <a:off x="2277974" y="1328300"/>
              <a:ext cx="2399700" cy="2035800"/>
            </a:xfrm>
            <a:prstGeom prst="rightArrowCallout">
              <a:avLst>
                <a:gd name="adj1" fmla="val 9283"/>
                <a:gd name="adj2" fmla="val 13570"/>
                <a:gd name="adj3" fmla="val 16082"/>
                <a:gd name="adj4" fmla="val 81236"/>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11;p38">
              <a:extLst>
                <a:ext uri="{FF2B5EF4-FFF2-40B4-BE49-F238E27FC236}">
                  <a16:creationId xmlns:a16="http://schemas.microsoft.com/office/drawing/2014/main" id="{E8EFBE29-313D-2F06-578B-EB43CD325E34}"/>
                </a:ext>
              </a:extLst>
            </p:cNvPr>
            <p:cNvSpPr/>
            <p:nvPr/>
          </p:nvSpPr>
          <p:spPr>
            <a:xfrm flipH="1">
              <a:off x="2504627" y="1686400"/>
              <a:ext cx="19380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12;p38">
              <a:extLst>
                <a:ext uri="{FF2B5EF4-FFF2-40B4-BE49-F238E27FC236}">
                  <a16:creationId xmlns:a16="http://schemas.microsoft.com/office/drawing/2014/main" id="{E66FF970-91BF-5413-CE3F-2778315FEDC2}"/>
                </a:ext>
              </a:extLst>
            </p:cNvPr>
            <p:cNvSpPr txBox="1"/>
            <p:nvPr/>
          </p:nvSpPr>
          <p:spPr>
            <a:xfrm>
              <a:off x="2504628" y="1833250"/>
              <a:ext cx="1937998"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2000" b="1" dirty="0">
                  <a:solidFill>
                    <a:srgbClr val="FFFFFF"/>
                  </a:solidFill>
                  <a:latin typeface="Roboto"/>
                  <a:ea typeface="Roboto"/>
                  <a:cs typeface="Roboto"/>
                  <a:sym typeface="Roboto"/>
                </a:rPr>
                <a:t>Lợi thế</a:t>
              </a:r>
              <a:r>
                <a:rPr lang="vi-VN" sz="2000" dirty="0">
                  <a:solidFill>
                    <a:srgbClr val="FFFFFF"/>
                  </a:solidFill>
                  <a:latin typeface="Roboto"/>
                  <a:ea typeface="Roboto"/>
                  <a:cs typeface="Roboto"/>
                  <a:sym typeface="Roboto"/>
                </a:rPr>
                <a:t>
- Nắm bắt tương tác giữa các đặc trưng
- Tập hợp con đặc trưng tối ưu</a:t>
              </a:r>
              <a:endParaRPr sz="1200" dirty="0">
                <a:solidFill>
                  <a:srgbClr val="FFFFFF"/>
                </a:solidFill>
              </a:endParaRPr>
            </a:p>
          </p:txBody>
        </p:sp>
      </p:grpSp>
      <p:grpSp>
        <p:nvGrpSpPr>
          <p:cNvPr id="7" name="Google Shape;413;p38">
            <a:extLst>
              <a:ext uri="{FF2B5EF4-FFF2-40B4-BE49-F238E27FC236}">
                <a16:creationId xmlns:a16="http://schemas.microsoft.com/office/drawing/2014/main" id="{A04029ED-8649-20EA-539F-692912D26D5E}"/>
              </a:ext>
            </a:extLst>
          </p:cNvPr>
          <p:cNvGrpSpPr/>
          <p:nvPr/>
        </p:nvGrpSpPr>
        <p:grpSpPr>
          <a:xfrm>
            <a:off x="6986510" y="2023254"/>
            <a:ext cx="4369748" cy="3821734"/>
            <a:chOff x="4572085" y="1113416"/>
            <a:chExt cx="1827900" cy="2883753"/>
          </a:xfrm>
        </p:grpSpPr>
        <p:sp>
          <p:nvSpPr>
            <p:cNvPr id="8" name="Google Shape;414;p38">
              <a:extLst>
                <a:ext uri="{FF2B5EF4-FFF2-40B4-BE49-F238E27FC236}">
                  <a16:creationId xmlns:a16="http://schemas.microsoft.com/office/drawing/2014/main" id="{E62B98F9-00E1-1947-5D98-C60CA50C1D28}"/>
                </a:ext>
              </a:extLst>
            </p:cNvPr>
            <p:cNvSpPr/>
            <p:nvPr/>
          </p:nvSpPr>
          <p:spPr>
            <a:xfrm rot="5400000">
              <a:off x="4044158" y="1641343"/>
              <a:ext cx="2883753" cy="1827900"/>
            </a:xfrm>
            <a:prstGeom prst="rightArrowCallout">
              <a:avLst>
                <a:gd name="adj1" fmla="val 9283"/>
                <a:gd name="adj2" fmla="val 13570"/>
                <a:gd name="adj3" fmla="val 16082"/>
                <a:gd name="adj4" fmla="val 81236"/>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15;p38">
              <a:extLst>
                <a:ext uri="{FF2B5EF4-FFF2-40B4-BE49-F238E27FC236}">
                  <a16:creationId xmlns:a16="http://schemas.microsoft.com/office/drawing/2014/main" id="{533E7E00-438D-708E-70A4-5D4703E655A3}"/>
                </a:ext>
              </a:extLst>
            </p:cNvPr>
            <p:cNvSpPr/>
            <p:nvPr/>
          </p:nvSpPr>
          <p:spPr>
            <a:xfrm rot="10800000" flipH="1">
              <a:off x="4662018" y="1222646"/>
              <a:ext cx="1649400" cy="2234465"/>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16;p38">
              <a:extLst>
                <a:ext uri="{FF2B5EF4-FFF2-40B4-BE49-F238E27FC236}">
                  <a16:creationId xmlns:a16="http://schemas.microsoft.com/office/drawing/2014/main" id="{E2E7F5B2-E524-D9F9-AD19-FCC738CD6825}"/>
                </a:ext>
              </a:extLst>
            </p:cNvPr>
            <p:cNvSpPr txBox="1"/>
            <p:nvPr/>
          </p:nvSpPr>
          <p:spPr>
            <a:xfrm>
              <a:off x="4606223" y="1222646"/>
              <a:ext cx="17445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1800" b="1" dirty="0">
                  <a:solidFill>
                    <a:srgbClr val="FFFFFF"/>
                  </a:solidFill>
                  <a:latin typeface="Roboto"/>
                  <a:ea typeface="Roboto"/>
                  <a:cs typeface="Roboto"/>
                  <a:sym typeface="Roboto"/>
                </a:rPr>
                <a:t>Khó khăn</a:t>
              </a:r>
              <a:r>
                <a:rPr lang="vi-VN" sz="1800" dirty="0">
                  <a:solidFill>
                    <a:srgbClr val="FFFFFF"/>
                  </a:solidFill>
                  <a:latin typeface="Roboto"/>
                  <a:ea typeface="Roboto"/>
                  <a:cs typeface="Roboto"/>
                  <a:sym typeface="Roboto"/>
                </a:rPr>
                <a:t>
- Tính toán tốn kém, đặc biệt là đối với các bộ dữ liệu chiều cao (yêu cầu mô hình đào tạo nhiều lần)
- Dễ bị quá tải 
- Phức tạp hơn để thực hiện và hiểu so với các phương pháp Filter.</a:t>
              </a:r>
              <a:endParaRPr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5988923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24</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21;p39">
            <a:extLst>
              <a:ext uri="{FF2B5EF4-FFF2-40B4-BE49-F238E27FC236}">
                <a16:creationId xmlns:a16="http://schemas.microsoft.com/office/drawing/2014/main" id="{D2B282A4-1BA7-4935-93CC-C38AE298D8F5}"/>
              </a:ext>
            </a:extLst>
          </p:cNvPr>
          <p:cNvSpPr txBox="1">
            <a:spLocks noGrp="1"/>
          </p:cNvSpPr>
          <p:nvPr>
            <p:ph type="title"/>
          </p:nvPr>
        </p:nvSpPr>
        <p:spPr>
          <a:xfrm>
            <a:off x="1022881" y="517965"/>
            <a:ext cx="8520600" cy="572700"/>
          </a:xfrm>
          <a:prstGeom prst="rect">
            <a:avLst/>
          </a:prstGeom>
        </p:spPr>
        <p:txBody>
          <a:bodyPr spcFirstLastPara="1" wrap="square" lIns="91425" tIns="91425" rIns="91425" bIns="91425" anchor="t" anchorCtr="0">
            <a:noAutofit/>
          </a:bodyPr>
          <a:lstStyle/>
          <a:p>
            <a:r>
              <a:rPr lang="vi-VN" sz="3600" dirty="0"/>
              <a:t>Phương pháp Embedded</a:t>
            </a:r>
            <a:endParaRPr sz="3600" dirty="0"/>
          </a:p>
        </p:txBody>
      </p:sp>
      <p:sp>
        <p:nvSpPr>
          <p:cNvPr id="3" name="Google Shape;422;p39">
            <a:extLst>
              <a:ext uri="{FF2B5EF4-FFF2-40B4-BE49-F238E27FC236}">
                <a16:creationId xmlns:a16="http://schemas.microsoft.com/office/drawing/2014/main" id="{0B0B73D9-4B4C-F4A9-448F-9476F7A48A7E}"/>
              </a:ext>
            </a:extLst>
          </p:cNvPr>
          <p:cNvSpPr txBox="1">
            <a:spLocks noGrp="1"/>
          </p:cNvSpPr>
          <p:nvPr>
            <p:ph type="body" idx="1"/>
          </p:nvPr>
        </p:nvSpPr>
        <p:spPr>
          <a:xfrm>
            <a:off x="1186714" y="1058197"/>
            <a:ext cx="10259051" cy="1377855"/>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Nắm bắt tất cả các nhóm kỹ thuật thực hiện lựa chọn đặc trưng như là một phần của quá trình xây dựng mô hình (kết hợp các chất lượng của phương pháp Filter và Wrapper)</a:t>
            </a:r>
            <a:endParaRPr sz="1800" dirty="0"/>
          </a:p>
        </p:txBody>
      </p:sp>
      <p:grpSp>
        <p:nvGrpSpPr>
          <p:cNvPr id="4" name="Google Shape;423;p39">
            <a:extLst>
              <a:ext uri="{FF2B5EF4-FFF2-40B4-BE49-F238E27FC236}">
                <a16:creationId xmlns:a16="http://schemas.microsoft.com/office/drawing/2014/main" id="{F64AB896-887A-F8D5-7136-44F94646924B}"/>
              </a:ext>
            </a:extLst>
          </p:cNvPr>
          <p:cNvGrpSpPr/>
          <p:nvPr/>
        </p:nvGrpSpPr>
        <p:grpSpPr>
          <a:xfrm>
            <a:off x="4253838" y="2257929"/>
            <a:ext cx="4305477" cy="4217691"/>
            <a:chOff x="2902488" y="902232"/>
            <a:chExt cx="3339000" cy="3339000"/>
          </a:xfrm>
        </p:grpSpPr>
        <p:sp>
          <p:nvSpPr>
            <p:cNvPr id="5" name="Google Shape;424;p39">
              <a:extLst>
                <a:ext uri="{FF2B5EF4-FFF2-40B4-BE49-F238E27FC236}">
                  <a16:creationId xmlns:a16="http://schemas.microsoft.com/office/drawing/2014/main" id="{FAE0DD27-92B0-1006-C0C8-A6890ED0CBF0}"/>
                </a:ext>
              </a:extLst>
            </p:cNvPr>
            <p:cNvSpPr/>
            <p:nvPr/>
          </p:nvSpPr>
          <p:spPr>
            <a:xfrm rot="-5400000">
              <a:off x="2902488" y="902232"/>
              <a:ext cx="3339000" cy="3339000"/>
            </a:xfrm>
            <a:prstGeom prst="ellipse">
              <a:avLst/>
            </a:prstGeom>
            <a:noFill/>
            <a:ln w="19050" cap="flat" cmpd="sng">
              <a:solidFill>
                <a:srgbClr val="1D7E7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6" name="Google Shape;425;p39">
              <a:extLst>
                <a:ext uri="{FF2B5EF4-FFF2-40B4-BE49-F238E27FC236}">
                  <a16:creationId xmlns:a16="http://schemas.microsoft.com/office/drawing/2014/main" id="{DAA963A2-3F47-3234-8331-6043AA629F0D}"/>
                </a:ext>
              </a:extLst>
            </p:cNvPr>
            <p:cNvSpPr/>
            <p:nvPr/>
          </p:nvSpPr>
          <p:spPr>
            <a:xfrm>
              <a:off x="3123738" y="1123632"/>
              <a:ext cx="2896500" cy="2896200"/>
            </a:xfrm>
            <a:prstGeom prst="pie">
              <a:avLst>
                <a:gd name="adj1" fmla="val 21577108"/>
                <a:gd name="adj2" fmla="val 16214886"/>
              </a:avLst>
            </a:prstGeom>
            <a:solidFill>
              <a:schemeClr val="accent5">
                <a:lumMod val="40000"/>
                <a:lumOff val="6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p>
          </p:txBody>
        </p:sp>
      </p:grpSp>
      <p:grpSp>
        <p:nvGrpSpPr>
          <p:cNvPr id="7" name="Google Shape;426;p39">
            <a:extLst>
              <a:ext uri="{FF2B5EF4-FFF2-40B4-BE49-F238E27FC236}">
                <a16:creationId xmlns:a16="http://schemas.microsoft.com/office/drawing/2014/main" id="{F5D6CA82-1FF6-5A40-1365-8EFE2A80FC0C}"/>
              </a:ext>
            </a:extLst>
          </p:cNvPr>
          <p:cNvGrpSpPr/>
          <p:nvPr/>
        </p:nvGrpSpPr>
        <p:grpSpPr>
          <a:xfrm>
            <a:off x="4984743" y="2671283"/>
            <a:ext cx="2883631" cy="2883631"/>
            <a:chOff x="3525838" y="2291382"/>
            <a:chExt cx="1815900" cy="1815900"/>
          </a:xfrm>
          <a:solidFill>
            <a:schemeClr val="accent5">
              <a:lumMod val="75000"/>
            </a:schemeClr>
          </a:solidFill>
        </p:grpSpPr>
        <p:sp>
          <p:nvSpPr>
            <p:cNvPr id="8" name="Google Shape;427;p39">
              <a:extLst>
                <a:ext uri="{FF2B5EF4-FFF2-40B4-BE49-F238E27FC236}">
                  <a16:creationId xmlns:a16="http://schemas.microsoft.com/office/drawing/2014/main" id="{4C332B0C-D457-01B2-91C9-933FA46A5900}"/>
                </a:ext>
              </a:extLst>
            </p:cNvPr>
            <p:cNvSpPr/>
            <p:nvPr/>
          </p:nvSpPr>
          <p:spPr>
            <a:xfrm>
              <a:off x="3525838" y="2291382"/>
              <a:ext cx="1815900" cy="1815900"/>
            </a:xfrm>
            <a:prstGeom prst="ellipse">
              <a:avLst/>
            </a:prstGeom>
            <a:grp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000" dirty="0"/>
            </a:p>
          </p:txBody>
        </p:sp>
        <p:sp>
          <p:nvSpPr>
            <p:cNvPr id="9" name="Google Shape;428;p39">
              <a:extLst>
                <a:ext uri="{FF2B5EF4-FFF2-40B4-BE49-F238E27FC236}">
                  <a16:creationId xmlns:a16="http://schemas.microsoft.com/office/drawing/2014/main" id="{5B1B10C6-DD76-4166-35F4-85D4851E4CA3}"/>
                </a:ext>
              </a:extLst>
            </p:cNvPr>
            <p:cNvSpPr txBox="1"/>
            <p:nvPr/>
          </p:nvSpPr>
          <p:spPr>
            <a:xfrm>
              <a:off x="3655676" y="2754563"/>
              <a:ext cx="1568570" cy="8265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vi-VN" sz="2000" b="1" dirty="0">
                  <a:solidFill>
                    <a:srgbClr val="FFFFFF"/>
                  </a:solidFill>
                  <a:latin typeface="Roboto"/>
                  <a:ea typeface="Roboto"/>
                  <a:cs typeface="Roboto"/>
                  <a:sym typeface="Roboto"/>
                </a:rPr>
                <a:t>Phương pháp </a:t>
              </a:r>
              <a:r>
                <a:rPr lang="en" sz="2000" dirty="0">
                  <a:solidFill>
                    <a:srgbClr val="FFFFFF"/>
                  </a:solidFill>
                  <a:latin typeface="Roboto Medium"/>
                  <a:ea typeface="Roboto Medium"/>
                  <a:cs typeface="Roboto Medium"/>
                  <a:sym typeface="Roboto Medium"/>
                </a:rPr>
                <a:t>Embedded</a:t>
              </a:r>
              <a:endParaRPr sz="2000" b="1" dirty="0">
                <a:solidFill>
                  <a:srgbClr val="FFFFFF"/>
                </a:solidFill>
                <a:latin typeface="Roboto"/>
                <a:ea typeface="Roboto"/>
                <a:cs typeface="Roboto"/>
                <a:sym typeface="Roboto"/>
              </a:endParaRPr>
            </a:p>
          </p:txBody>
        </p:sp>
      </p:grpSp>
      <p:grpSp>
        <p:nvGrpSpPr>
          <p:cNvPr id="10" name="Google Shape;429;p39">
            <a:extLst>
              <a:ext uri="{FF2B5EF4-FFF2-40B4-BE49-F238E27FC236}">
                <a16:creationId xmlns:a16="http://schemas.microsoft.com/office/drawing/2014/main" id="{C4BE2211-DD17-C66C-C4CD-D1A4590ABAB6}"/>
              </a:ext>
            </a:extLst>
          </p:cNvPr>
          <p:cNvGrpSpPr/>
          <p:nvPr/>
        </p:nvGrpSpPr>
        <p:grpSpPr>
          <a:xfrm>
            <a:off x="5577893" y="1855000"/>
            <a:ext cx="1658067" cy="1549802"/>
            <a:chOff x="2859873" y="853971"/>
            <a:chExt cx="1068600" cy="1068600"/>
          </a:xfrm>
        </p:grpSpPr>
        <p:sp>
          <p:nvSpPr>
            <p:cNvPr id="11" name="Google Shape;430;p39">
              <a:extLst>
                <a:ext uri="{FF2B5EF4-FFF2-40B4-BE49-F238E27FC236}">
                  <a16:creationId xmlns:a16="http://schemas.microsoft.com/office/drawing/2014/main" id="{B00BE88A-E40F-FB55-695B-69C82A903A2A}"/>
                </a:ext>
              </a:extLst>
            </p:cNvPr>
            <p:cNvSpPr/>
            <p:nvPr/>
          </p:nvSpPr>
          <p:spPr>
            <a:xfrm>
              <a:off x="2859873" y="853971"/>
              <a:ext cx="1068600" cy="10686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p>
          </p:txBody>
        </p:sp>
        <p:sp>
          <p:nvSpPr>
            <p:cNvPr id="12" name="Google Shape;431;p39">
              <a:extLst>
                <a:ext uri="{FF2B5EF4-FFF2-40B4-BE49-F238E27FC236}">
                  <a16:creationId xmlns:a16="http://schemas.microsoft.com/office/drawing/2014/main" id="{C647BA9D-E24A-0939-E029-D04A0AED3C9D}"/>
                </a:ext>
              </a:extLst>
            </p:cNvPr>
            <p:cNvSpPr txBox="1"/>
            <p:nvPr/>
          </p:nvSpPr>
          <p:spPr>
            <a:xfrm>
              <a:off x="2911151" y="1141967"/>
              <a:ext cx="956298" cy="5130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dirty="0">
                  <a:solidFill>
                    <a:srgbClr val="FFFFFF"/>
                  </a:solidFill>
                  <a:latin typeface="Roboto"/>
                  <a:ea typeface="Roboto"/>
                  <a:cs typeface="Roboto"/>
                  <a:sym typeface="Roboto"/>
                </a:rPr>
                <a:t>LASSO (L1 </a:t>
              </a:r>
              <a:r>
                <a:rPr lang="en-US" dirty="0" err="1">
                  <a:solidFill>
                    <a:srgbClr val="FFFFFF"/>
                  </a:solidFill>
                  <a:latin typeface="Roboto"/>
                  <a:ea typeface="Roboto"/>
                  <a:cs typeface="Roboto"/>
                  <a:sym typeface="Roboto"/>
                </a:rPr>
                <a:t>chính</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quy</a:t>
              </a:r>
              <a:r>
                <a:rPr lang="en-US" dirty="0">
                  <a:solidFill>
                    <a:srgbClr val="FFFFFF"/>
                  </a:solidFill>
                  <a:latin typeface="Roboto"/>
                  <a:ea typeface="Roboto"/>
                  <a:cs typeface="Roboto"/>
                  <a:sym typeface="Roboto"/>
                </a:rPr>
                <a:t>)</a:t>
              </a:r>
              <a:endParaRPr dirty="0">
                <a:solidFill>
                  <a:srgbClr val="FFFFFF"/>
                </a:solidFill>
                <a:latin typeface="Roboto"/>
                <a:ea typeface="Roboto"/>
                <a:cs typeface="Roboto"/>
                <a:sym typeface="Roboto"/>
              </a:endParaRPr>
            </a:p>
          </p:txBody>
        </p:sp>
      </p:grpSp>
      <p:grpSp>
        <p:nvGrpSpPr>
          <p:cNvPr id="13" name="Google Shape;432;p39">
            <a:extLst>
              <a:ext uri="{FF2B5EF4-FFF2-40B4-BE49-F238E27FC236}">
                <a16:creationId xmlns:a16="http://schemas.microsoft.com/office/drawing/2014/main" id="{C36C5526-9D32-7357-1042-517C70476312}"/>
              </a:ext>
            </a:extLst>
          </p:cNvPr>
          <p:cNvGrpSpPr/>
          <p:nvPr/>
        </p:nvGrpSpPr>
        <p:grpSpPr>
          <a:xfrm>
            <a:off x="5493806" y="4786370"/>
            <a:ext cx="1819420" cy="1748003"/>
            <a:chOff x="5212741" y="3340242"/>
            <a:chExt cx="1070481" cy="1205261"/>
          </a:xfrm>
        </p:grpSpPr>
        <p:sp>
          <p:nvSpPr>
            <p:cNvPr id="14" name="Google Shape;433;p39">
              <a:extLst>
                <a:ext uri="{FF2B5EF4-FFF2-40B4-BE49-F238E27FC236}">
                  <a16:creationId xmlns:a16="http://schemas.microsoft.com/office/drawing/2014/main" id="{86213DE0-A49F-BF50-DC5E-DCEB2C2BFD91}"/>
                </a:ext>
              </a:extLst>
            </p:cNvPr>
            <p:cNvSpPr/>
            <p:nvPr/>
          </p:nvSpPr>
          <p:spPr>
            <a:xfrm>
              <a:off x="5214622" y="3340242"/>
              <a:ext cx="1068600" cy="1205261"/>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5" name="Google Shape;434;p39">
              <a:extLst>
                <a:ext uri="{FF2B5EF4-FFF2-40B4-BE49-F238E27FC236}">
                  <a16:creationId xmlns:a16="http://schemas.microsoft.com/office/drawing/2014/main" id="{F2275603-9DB2-C05B-DCF4-0BAA0737BFD4}"/>
                </a:ext>
              </a:extLst>
            </p:cNvPr>
            <p:cNvSpPr txBox="1"/>
            <p:nvPr/>
          </p:nvSpPr>
          <p:spPr>
            <a:xfrm>
              <a:off x="5212741" y="3628071"/>
              <a:ext cx="1068600" cy="73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dirty="0">
                  <a:solidFill>
                    <a:srgbClr val="FFFFFF"/>
                  </a:solidFill>
                  <a:latin typeface="Roboto"/>
                  <a:ea typeface="Roboto"/>
                  <a:cs typeface="Roboto"/>
                  <a:sym typeface="Roboto"/>
                </a:rPr>
                <a:t>Elastic Net (</a:t>
              </a:r>
              <a:r>
                <a:rPr lang="en-US" dirty="0" err="1">
                  <a:solidFill>
                    <a:srgbClr val="FFFFFF"/>
                  </a:solidFill>
                  <a:latin typeface="Roboto"/>
                  <a:ea typeface="Roboto"/>
                  <a:cs typeface="Roboto"/>
                  <a:sym typeface="Roboto"/>
                </a:rPr>
                <a:t>chính</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quy</a:t>
              </a:r>
              <a:r>
                <a:rPr lang="en-US" dirty="0">
                  <a:solidFill>
                    <a:srgbClr val="FFFFFF"/>
                  </a:solidFill>
                  <a:latin typeface="Roboto"/>
                  <a:ea typeface="Roboto"/>
                  <a:cs typeface="Roboto"/>
                  <a:sym typeface="Roboto"/>
                </a:rPr>
                <a:t> </a:t>
              </a:r>
              <a:r>
                <a:rPr lang="en-US" dirty="0" err="1">
                  <a:solidFill>
                    <a:srgbClr val="FFFFFF"/>
                  </a:solidFill>
                  <a:latin typeface="Roboto"/>
                  <a:ea typeface="Roboto"/>
                  <a:cs typeface="Roboto"/>
                  <a:sym typeface="Roboto"/>
                </a:rPr>
                <a:t>hóa</a:t>
              </a:r>
              <a:r>
                <a:rPr lang="en-US" dirty="0">
                  <a:solidFill>
                    <a:srgbClr val="FFFFFF"/>
                  </a:solidFill>
                  <a:latin typeface="Roboto"/>
                  <a:ea typeface="Roboto"/>
                  <a:cs typeface="Roboto"/>
                  <a:sym typeface="Roboto"/>
                </a:rPr>
                <a:t> L1 + L2)</a:t>
              </a:r>
              <a:endParaRPr dirty="0">
                <a:solidFill>
                  <a:srgbClr val="FFFFFF"/>
                </a:solidFill>
                <a:latin typeface="Roboto"/>
                <a:ea typeface="Roboto"/>
                <a:cs typeface="Roboto"/>
                <a:sym typeface="Roboto"/>
              </a:endParaRPr>
            </a:p>
          </p:txBody>
        </p:sp>
      </p:grpSp>
      <p:grpSp>
        <p:nvGrpSpPr>
          <p:cNvPr id="16" name="Google Shape;435;p39">
            <a:extLst>
              <a:ext uri="{FF2B5EF4-FFF2-40B4-BE49-F238E27FC236}">
                <a16:creationId xmlns:a16="http://schemas.microsoft.com/office/drawing/2014/main" id="{F33B36FF-D0C7-D435-86CF-22C134BEA11E}"/>
              </a:ext>
            </a:extLst>
          </p:cNvPr>
          <p:cNvGrpSpPr/>
          <p:nvPr/>
        </p:nvGrpSpPr>
        <p:grpSpPr>
          <a:xfrm>
            <a:off x="3133190" y="3252066"/>
            <a:ext cx="1658067" cy="1599863"/>
            <a:chOff x="4689250" y="3220532"/>
            <a:chExt cx="975548" cy="1068600"/>
          </a:xfrm>
        </p:grpSpPr>
        <p:sp>
          <p:nvSpPr>
            <p:cNvPr id="17" name="Google Shape;436;p39">
              <a:extLst>
                <a:ext uri="{FF2B5EF4-FFF2-40B4-BE49-F238E27FC236}">
                  <a16:creationId xmlns:a16="http://schemas.microsoft.com/office/drawing/2014/main" id="{54C9B750-6DFB-9C06-5FBC-797D1B03064C}"/>
                </a:ext>
              </a:extLst>
            </p:cNvPr>
            <p:cNvSpPr/>
            <p:nvPr/>
          </p:nvSpPr>
          <p:spPr>
            <a:xfrm>
              <a:off x="4689250" y="3220532"/>
              <a:ext cx="975548" cy="10686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a:p>
          </p:txBody>
        </p:sp>
        <p:sp>
          <p:nvSpPr>
            <p:cNvPr id="18" name="Google Shape;437;p39">
              <a:extLst>
                <a:ext uri="{FF2B5EF4-FFF2-40B4-BE49-F238E27FC236}">
                  <a16:creationId xmlns:a16="http://schemas.microsoft.com/office/drawing/2014/main" id="{A6BA3221-1FDD-4AEE-4030-D3D5317491D5}"/>
                </a:ext>
              </a:extLst>
            </p:cNvPr>
            <p:cNvSpPr txBox="1"/>
            <p:nvPr/>
          </p:nvSpPr>
          <p:spPr>
            <a:xfrm>
              <a:off x="4778687" y="3388681"/>
              <a:ext cx="762600" cy="7323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 sz="1400" dirty="0">
                  <a:solidFill>
                    <a:schemeClr val="accent1">
                      <a:lumMod val="50000"/>
                    </a:schemeClr>
                  </a:solidFill>
                  <a:latin typeface="Roboto"/>
                  <a:ea typeface="Roboto"/>
                  <a:cs typeface="Roboto"/>
                  <a:sym typeface="Roboto"/>
                </a:rPr>
                <a:t>Tree-based</a:t>
              </a:r>
              <a:endParaRPr dirty="0">
                <a:solidFill>
                  <a:srgbClr val="FFFFFF"/>
                </a:solidFill>
                <a:latin typeface="Roboto"/>
                <a:ea typeface="Roboto"/>
                <a:cs typeface="Roboto"/>
                <a:sym typeface="Roboto"/>
              </a:endParaRPr>
            </a:p>
          </p:txBody>
        </p:sp>
      </p:grpSp>
      <p:grpSp>
        <p:nvGrpSpPr>
          <p:cNvPr id="19" name="Google Shape;438;p39">
            <a:extLst>
              <a:ext uri="{FF2B5EF4-FFF2-40B4-BE49-F238E27FC236}">
                <a16:creationId xmlns:a16="http://schemas.microsoft.com/office/drawing/2014/main" id="{2C669BDF-C851-DAB8-D889-AF42779612B1}"/>
              </a:ext>
            </a:extLst>
          </p:cNvPr>
          <p:cNvGrpSpPr/>
          <p:nvPr/>
        </p:nvGrpSpPr>
        <p:grpSpPr>
          <a:xfrm>
            <a:off x="7727260" y="3272646"/>
            <a:ext cx="1816221" cy="1742980"/>
            <a:chOff x="5710044" y="3349131"/>
            <a:chExt cx="1068600" cy="1068600"/>
          </a:xfrm>
        </p:grpSpPr>
        <p:sp>
          <p:nvSpPr>
            <p:cNvPr id="20" name="Google Shape;439;p39">
              <a:extLst>
                <a:ext uri="{FF2B5EF4-FFF2-40B4-BE49-F238E27FC236}">
                  <a16:creationId xmlns:a16="http://schemas.microsoft.com/office/drawing/2014/main" id="{A4058544-384F-A2C2-C72B-824B3A9B3D26}"/>
                </a:ext>
              </a:extLst>
            </p:cNvPr>
            <p:cNvSpPr/>
            <p:nvPr/>
          </p:nvSpPr>
          <p:spPr>
            <a:xfrm>
              <a:off x="5710044" y="3349131"/>
              <a:ext cx="1068600" cy="1068600"/>
            </a:xfrm>
            <a:prstGeom prst="ellipse">
              <a:avLst/>
            </a:prstGeom>
            <a:solidFill>
              <a:schemeClr val="accent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0" dirty="0"/>
            </a:p>
          </p:txBody>
        </p:sp>
        <p:sp>
          <p:nvSpPr>
            <p:cNvPr id="21" name="Google Shape;440;p39">
              <a:extLst>
                <a:ext uri="{FF2B5EF4-FFF2-40B4-BE49-F238E27FC236}">
                  <a16:creationId xmlns:a16="http://schemas.microsoft.com/office/drawing/2014/main" id="{97118089-B7F0-C7AB-C48B-7134984C0886}"/>
                </a:ext>
              </a:extLst>
            </p:cNvPr>
            <p:cNvSpPr txBox="1"/>
            <p:nvPr/>
          </p:nvSpPr>
          <p:spPr>
            <a:xfrm>
              <a:off x="5758849" y="3622583"/>
              <a:ext cx="1011600" cy="5850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dirty="0">
                  <a:solidFill>
                    <a:srgbClr val="FFFFFF"/>
                  </a:solidFill>
                  <a:latin typeface="Roboto"/>
                  <a:ea typeface="Roboto"/>
                  <a:cs typeface="Roboto"/>
                  <a:sym typeface="Roboto"/>
                </a:rPr>
                <a:t>Ridge (L2 Regularization)</a:t>
              </a:r>
              <a:endParaRPr dirty="0">
                <a:solidFill>
                  <a:srgbClr val="FFFFFF"/>
                </a:solidFill>
                <a:latin typeface="Roboto"/>
                <a:ea typeface="Roboto"/>
                <a:cs typeface="Roboto"/>
                <a:sym typeface="Roboto"/>
              </a:endParaRPr>
            </a:p>
          </p:txBody>
        </p:sp>
      </p:grpSp>
      <p:sp>
        <p:nvSpPr>
          <p:cNvPr id="23" name="TextBox 22">
            <a:extLst>
              <a:ext uri="{FF2B5EF4-FFF2-40B4-BE49-F238E27FC236}">
                <a16:creationId xmlns:a16="http://schemas.microsoft.com/office/drawing/2014/main" id="{ED1588D5-12EB-096F-C421-79E0F38AD744}"/>
              </a:ext>
            </a:extLst>
          </p:cNvPr>
          <p:cNvSpPr txBox="1"/>
          <p:nvPr/>
        </p:nvSpPr>
        <p:spPr>
          <a:xfrm>
            <a:off x="3363718" y="3896046"/>
            <a:ext cx="1360261" cy="338554"/>
          </a:xfrm>
          <a:prstGeom prst="rect">
            <a:avLst/>
          </a:prstGeom>
          <a:noFill/>
        </p:spPr>
        <p:txBody>
          <a:bodyPr wrap="square">
            <a:spAutoFit/>
          </a:bodyPr>
          <a:lstStyle/>
          <a:p>
            <a:r>
              <a:rPr lang="en" sz="1600" dirty="0">
                <a:solidFill>
                  <a:schemeClr val="bg1"/>
                </a:solidFill>
                <a:latin typeface="+mn-lt"/>
                <a:ea typeface="Roboto"/>
                <a:cs typeface="Roboto"/>
                <a:sym typeface="Roboto"/>
              </a:rPr>
              <a:t>Tree-based</a:t>
            </a:r>
            <a:endParaRPr lang="en-VN" sz="1600" dirty="0">
              <a:solidFill>
                <a:schemeClr val="bg1"/>
              </a:solidFill>
              <a:latin typeface="+mn-lt"/>
            </a:endParaRPr>
          </a:p>
        </p:txBody>
      </p:sp>
    </p:spTree>
    <p:extLst>
      <p:ext uri="{BB962C8B-B14F-4D97-AF65-F5344CB8AC3E}">
        <p14:creationId xmlns:p14="http://schemas.microsoft.com/office/powerpoint/2010/main" val="4041666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25</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45;p40">
            <a:extLst>
              <a:ext uri="{FF2B5EF4-FFF2-40B4-BE49-F238E27FC236}">
                <a16:creationId xmlns:a16="http://schemas.microsoft.com/office/drawing/2014/main" id="{95101547-50EF-4C9A-7E6C-23A246B8B74E}"/>
              </a:ext>
            </a:extLst>
          </p:cNvPr>
          <p:cNvSpPr txBox="1">
            <a:spLocks noGrp="1"/>
          </p:cNvSpPr>
          <p:nvPr>
            <p:ph type="title"/>
          </p:nvPr>
        </p:nvSpPr>
        <p:spPr>
          <a:xfrm>
            <a:off x="984362" y="561881"/>
            <a:ext cx="8520600" cy="572700"/>
          </a:xfrm>
          <a:prstGeom prst="rect">
            <a:avLst/>
          </a:prstGeom>
        </p:spPr>
        <p:txBody>
          <a:bodyPr spcFirstLastPara="1" wrap="square" lIns="91425" tIns="91425" rIns="91425" bIns="91425" anchor="t" anchorCtr="0">
            <a:noAutofit/>
          </a:bodyPr>
          <a:lstStyle/>
          <a:p>
            <a:pPr lvl="0"/>
            <a:r>
              <a:rPr lang="en-US" sz="3600" dirty="0" err="1"/>
              <a:t>Hồi</a:t>
            </a:r>
            <a:r>
              <a:rPr lang="en-US" sz="3600" dirty="0"/>
              <a:t> </a:t>
            </a:r>
            <a:r>
              <a:rPr lang="en-US" sz="3600" dirty="0" err="1"/>
              <a:t>quy</a:t>
            </a:r>
            <a:r>
              <a:rPr lang="en-US" sz="3600" dirty="0"/>
              <a:t> LASSO</a:t>
            </a:r>
            <a:endParaRPr sz="3600" dirty="0"/>
          </a:p>
        </p:txBody>
      </p:sp>
      <p:sp>
        <p:nvSpPr>
          <p:cNvPr id="3" name="Google Shape;446;p40">
            <a:extLst>
              <a:ext uri="{FF2B5EF4-FFF2-40B4-BE49-F238E27FC236}">
                <a16:creationId xmlns:a16="http://schemas.microsoft.com/office/drawing/2014/main" id="{8D320AC8-B0EC-389F-33D9-65DA2ED1AA41}"/>
              </a:ext>
            </a:extLst>
          </p:cNvPr>
          <p:cNvSpPr txBox="1">
            <a:spLocks noGrp="1"/>
          </p:cNvSpPr>
          <p:nvPr>
            <p:ph type="body" idx="1"/>
          </p:nvPr>
        </p:nvSpPr>
        <p:spPr>
          <a:xfrm>
            <a:off x="1215590" y="1134581"/>
            <a:ext cx="9389348" cy="1690573"/>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Mô hình tuyến tính sử dụng một hình phạt tương đương với giá trị tuyệt đối của độ lớn của các hệ số
Một số hệ số có thể trở thành 0 → có thể thực hiện lựa chọn đặc trưng (giảm overfitting)</a:t>
            </a:r>
            <a:endParaRPr sz="1800" dirty="0"/>
          </a:p>
        </p:txBody>
      </p:sp>
      <p:pic>
        <p:nvPicPr>
          <p:cNvPr id="4" name="Google Shape;447;p40">
            <a:extLst>
              <a:ext uri="{FF2B5EF4-FFF2-40B4-BE49-F238E27FC236}">
                <a16:creationId xmlns:a16="http://schemas.microsoft.com/office/drawing/2014/main" id="{382EDC83-C6BC-F694-97D8-F185BBBCE037}"/>
              </a:ext>
            </a:extLst>
          </p:cNvPr>
          <p:cNvPicPr preferRelativeResize="0"/>
          <p:nvPr/>
        </p:nvPicPr>
        <p:blipFill>
          <a:blip r:embed="rId3">
            <a:alphaModFix/>
          </a:blip>
          <a:stretch>
            <a:fillRect/>
          </a:stretch>
        </p:blipFill>
        <p:spPr>
          <a:xfrm>
            <a:off x="3104010" y="3841210"/>
            <a:ext cx="5983980" cy="1585759"/>
          </a:xfrm>
          <a:prstGeom prst="rect">
            <a:avLst/>
          </a:prstGeom>
          <a:noFill/>
          <a:ln>
            <a:noFill/>
          </a:ln>
        </p:spPr>
      </p:pic>
    </p:spTree>
    <p:extLst>
      <p:ext uri="{BB962C8B-B14F-4D97-AF65-F5344CB8AC3E}">
        <p14:creationId xmlns:p14="http://schemas.microsoft.com/office/powerpoint/2010/main" val="40892467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26</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52;p41">
            <a:extLst>
              <a:ext uri="{FF2B5EF4-FFF2-40B4-BE49-F238E27FC236}">
                <a16:creationId xmlns:a16="http://schemas.microsoft.com/office/drawing/2014/main" id="{F5E86BEB-64CC-27B8-BB61-50AB85B8C10C}"/>
              </a:ext>
            </a:extLst>
          </p:cNvPr>
          <p:cNvSpPr txBox="1">
            <a:spLocks noGrp="1"/>
          </p:cNvSpPr>
          <p:nvPr>
            <p:ph type="title"/>
          </p:nvPr>
        </p:nvSpPr>
        <p:spPr>
          <a:xfrm>
            <a:off x="994873" y="563697"/>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Ridge Regression</a:t>
            </a:r>
            <a:endParaRPr sz="3600" dirty="0"/>
          </a:p>
        </p:txBody>
      </p:sp>
      <p:sp>
        <p:nvSpPr>
          <p:cNvPr id="3" name="Google Shape;453;p41">
            <a:extLst>
              <a:ext uri="{FF2B5EF4-FFF2-40B4-BE49-F238E27FC236}">
                <a16:creationId xmlns:a16="http://schemas.microsoft.com/office/drawing/2014/main" id="{97A68D72-ADD8-6972-C5FE-23DF9117210B}"/>
              </a:ext>
            </a:extLst>
          </p:cNvPr>
          <p:cNvSpPr txBox="1">
            <a:spLocks noGrp="1"/>
          </p:cNvSpPr>
          <p:nvPr>
            <p:ph type="body" idx="1"/>
          </p:nvPr>
        </p:nvSpPr>
        <p:spPr>
          <a:xfrm>
            <a:off x="1446818" y="1242655"/>
            <a:ext cx="8520600" cy="1482994"/>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600" dirty="0"/>
              <a:t>Thêm một hình phạt tương đương với bình phương độ lớn của các hệ số
Không làm giảm (thu nhỏ) hệ số về 0 mà nó đưa các hệ số gần bằng 0 → không có hệ số nào bị loại bỏ
Không tốt cho việc giảm đặc trưng nhưng sẽ giúp chọn các đặc trưng có liên quan.</a:t>
            </a:r>
            <a:endParaRPr sz="1600" dirty="0"/>
          </a:p>
        </p:txBody>
      </p:sp>
      <p:pic>
        <p:nvPicPr>
          <p:cNvPr id="4" name="Google Shape;454;p41">
            <a:extLst>
              <a:ext uri="{FF2B5EF4-FFF2-40B4-BE49-F238E27FC236}">
                <a16:creationId xmlns:a16="http://schemas.microsoft.com/office/drawing/2014/main" id="{56F5CE43-C6EE-EE65-7918-3332A3FC2A78}"/>
              </a:ext>
            </a:extLst>
          </p:cNvPr>
          <p:cNvPicPr preferRelativeResize="0"/>
          <p:nvPr/>
        </p:nvPicPr>
        <p:blipFill>
          <a:blip r:embed="rId3">
            <a:alphaModFix/>
          </a:blip>
          <a:stretch>
            <a:fillRect/>
          </a:stretch>
        </p:blipFill>
        <p:spPr>
          <a:xfrm>
            <a:off x="2471141" y="3052268"/>
            <a:ext cx="7044332" cy="3242035"/>
          </a:xfrm>
          <a:prstGeom prst="rect">
            <a:avLst/>
          </a:prstGeom>
          <a:noFill/>
          <a:ln>
            <a:noFill/>
          </a:ln>
        </p:spPr>
      </p:pic>
    </p:spTree>
    <p:extLst>
      <p:ext uri="{BB962C8B-B14F-4D97-AF65-F5344CB8AC3E}">
        <p14:creationId xmlns:p14="http://schemas.microsoft.com/office/powerpoint/2010/main" val="4290863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27</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59;p42">
            <a:extLst>
              <a:ext uri="{FF2B5EF4-FFF2-40B4-BE49-F238E27FC236}">
                <a16:creationId xmlns:a16="http://schemas.microsoft.com/office/drawing/2014/main" id="{2E2C792D-5384-F50D-3B68-DFEB0DAC6249}"/>
              </a:ext>
            </a:extLst>
          </p:cNvPr>
          <p:cNvSpPr txBox="1">
            <a:spLocks noGrp="1"/>
          </p:cNvSpPr>
          <p:nvPr>
            <p:ph type="title"/>
          </p:nvPr>
        </p:nvSpPr>
        <p:spPr>
          <a:xfrm>
            <a:off x="984361" y="622584"/>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Elastic Net</a:t>
            </a:r>
            <a:endParaRPr sz="3600" dirty="0"/>
          </a:p>
        </p:txBody>
      </p:sp>
      <p:sp>
        <p:nvSpPr>
          <p:cNvPr id="3" name="Google Shape;460;p42">
            <a:extLst>
              <a:ext uri="{FF2B5EF4-FFF2-40B4-BE49-F238E27FC236}">
                <a16:creationId xmlns:a16="http://schemas.microsoft.com/office/drawing/2014/main" id="{FEAC2599-2E01-B0EB-6E9C-1B9CC6F14E10}"/>
              </a:ext>
            </a:extLst>
          </p:cNvPr>
          <p:cNvSpPr txBox="1">
            <a:spLocks noGrp="1"/>
          </p:cNvSpPr>
          <p:nvPr>
            <p:ph type="body" idx="1"/>
          </p:nvPr>
        </p:nvSpPr>
        <p:spPr>
          <a:xfrm>
            <a:off x="1247119" y="1282348"/>
            <a:ext cx="9946397" cy="1406795"/>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Kết hợp quy tắc L1 + L2, cân bằng giữa các hình phạt Lasso và Ridge
Lasso sẽ loại bỏ các đặc trưng và giảm sự phù hợp quá mức trong mô hình tuyến tính. Ridge sẽ làm giảm tác động của các đặc trưng không quan trọng trong việc dự đoán các giá trị mục tiêu.
Siêu tham số alpha: tối ưu hóa bằng cách sử dụng xác thực chéo</a:t>
            </a:r>
            <a:endParaRPr sz="1800" dirty="0"/>
          </a:p>
        </p:txBody>
      </p:sp>
      <p:pic>
        <p:nvPicPr>
          <p:cNvPr id="4" name="Google Shape;461;p42">
            <a:extLst>
              <a:ext uri="{FF2B5EF4-FFF2-40B4-BE49-F238E27FC236}">
                <a16:creationId xmlns:a16="http://schemas.microsoft.com/office/drawing/2014/main" id="{86592362-82A5-E9A1-5C88-EA607A199466}"/>
              </a:ext>
            </a:extLst>
          </p:cNvPr>
          <p:cNvPicPr preferRelativeResize="0"/>
          <p:nvPr/>
        </p:nvPicPr>
        <p:blipFill>
          <a:blip r:embed="rId3">
            <a:alphaModFix/>
          </a:blip>
          <a:stretch>
            <a:fillRect/>
          </a:stretch>
        </p:blipFill>
        <p:spPr>
          <a:xfrm>
            <a:off x="2639994" y="4183004"/>
            <a:ext cx="7491979" cy="1737209"/>
          </a:xfrm>
          <a:prstGeom prst="rect">
            <a:avLst/>
          </a:prstGeom>
          <a:noFill/>
          <a:ln>
            <a:noFill/>
          </a:ln>
        </p:spPr>
      </p:pic>
    </p:spTree>
    <p:extLst>
      <p:ext uri="{BB962C8B-B14F-4D97-AF65-F5344CB8AC3E}">
        <p14:creationId xmlns:p14="http://schemas.microsoft.com/office/powerpoint/2010/main" val="10776115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28</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66;p43">
            <a:extLst>
              <a:ext uri="{FF2B5EF4-FFF2-40B4-BE49-F238E27FC236}">
                <a16:creationId xmlns:a16="http://schemas.microsoft.com/office/drawing/2014/main" id="{82A3243A-A120-F4FC-592A-070DB74F6B45}"/>
              </a:ext>
            </a:extLst>
          </p:cNvPr>
          <p:cNvSpPr txBox="1">
            <a:spLocks noGrp="1"/>
          </p:cNvSpPr>
          <p:nvPr>
            <p:ph type="title"/>
          </p:nvPr>
        </p:nvSpPr>
        <p:spPr>
          <a:xfrm>
            <a:off x="1036913" y="502899"/>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Tree-based</a:t>
            </a:r>
            <a:endParaRPr sz="3600" dirty="0"/>
          </a:p>
        </p:txBody>
      </p:sp>
      <p:sp>
        <p:nvSpPr>
          <p:cNvPr id="3" name="Google Shape;467;p43">
            <a:extLst>
              <a:ext uri="{FF2B5EF4-FFF2-40B4-BE49-F238E27FC236}">
                <a16:creationId xmlns:a16="http://schemas.microsoft.com/office/drawing/2014/main" id="{3BA33232-8912-C5D3-3DEA-A20196688F33}"/>
              </a:ext>
            </a:extLst>
          </p:cNvPr>
          <p:cNvSpPr txBox="1">
            <a:spLocks noGrp="1"/>
          </p:cNvSpPr>
          <p:nvPr>
            <p:ph type="body" idx="1"/>
          </p:nvPr>
        </p:nvSpPr>
        <p:spPr>
          <a:xfrm>
            <a:off x="1036913" y="1134561"/>
            <a:ext cx="9231694" cy="1744012"/>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Đối với mô hình dựa trên cây, các đặc trưng có tầm quan trọng bằng 0 hoàn toàn không được sử dụng để thực hiện bất kỳ phân tách nào
Chúng ta có thể sử dụng tầm quan trọng của đặc trưng để loại bỏ các đặc trưng mà mô hình không coi là quan trọng.</a:t>
            </a:r>
            <a:endParaRPr sz="1800" dirty="0"/>
          </a:p>
        </p:txBody>
      </p:sp>
      <p:pic>
        <p:nvPicPr>
          <p:cNvPr id="4" name="Google Shape;468;p43">
            <a:extLst>
              <a:ext uri="{FF2B5EF4-FFF2-40B4-BE49-F238E27FC236}">
                <a16:creationId xmlns:a16="http://schemas.microsoft.com/office/drawing/2014/main" id="{D9CD8B84-DBEC-8701-DE9A-3285A0E2283F}"/>
              </a:ext>
            </a:extLst>
          </p:cNvPr>
          <p:cNvPicPr preferRelativeResize="0"/>
          <p:nvPr/>
        </p:nvPicPr>
        <p:blipFill>
          <a:blip r:embed="rId3">
            <a:alphaModFix/>
          </a:blip>
          <a:stretch>
            <a:fillRect/>
          </a:stretch>
        </p:blipFill>
        <p:spPr>
          <a:xfrm>
            <a:off x="712065" y="3186299"/>
            <a:ext cx="5322562" cy="2642048"/>
          </a:xfrm>
          <a:prstGeom prst="rect">
            <a:avLst/>
          </a:prstGeom>
          <a:noFill/>
          <a:ln>
            <a:noFill/>
          </a:ln>
        </p:spPr>
      </p:pic>
      <p:pic>
        <p:nvPicPr>
          <p:cNvPr id="5" name="Google Shape;469;p43">
            <a:extLst>
              <a:ext uri="{FF2B5EF4-FFF2-40B4-BE49-F238E27FC236}">
                <a16:creationId xmlns:a16="http://schemas.microsoft.com/office/drawing/2014/main" id="{E997D6BE-3BCE-036A-C5EA-0E9BAA9C75C3}"/>
              </a:ext>
            </a:extLst>
          </p:cNvPr>
          <p:cNvPicPr preferRelativeResize="0"/>
          <p:nvPr/>
        </p:nvPicPr>
        <p:blipFill>
          <a:blip r:embed="rId4">
            <a:alphaModFix/>
          </a:blip>
          <a:stretch>
            <a:fillRect/>
          </a:stretch>
        </p:blipFill>
        <p:spPr>
          <a:xfrm>
            <a:off x="6399494" y="2937535"/>
            <a:ext cx="5227582" cy="2890812"/>
          </a:xfrm>
          <a:prstGeom prst="rect">
            <a:avLst/>
          </a:prstGeom>
          <a:noFill/>
          <a:ln>
            <a:noFill/>
          </a:ln>
        </p:spPr>
      </p:pic>
      <p:sp>
        <p:nvSpPr>
          <p:cNvPr id="6" name="Google Shape;470;p43">
            <a:extLst>
              <a:ext uri="{FF2B5EF4-FFF2-40B4-BE49-F238E27FC236}">
                <a16:creationId xmlns:a16="http://schemas.microsoft.com/office/drawing/2014/main" id="{0928F8B1-9E31-5557-07D7-76BE25DE3991}"/>
              </a:ext>
            </a:extLst>
          </p:cNvPr>
          <p:cNvSpPr txBox="1"/>
          <p:nvPr/>
        </p:nvSpPr>
        <p:spPr>
          <a:xfrm>
            <a:off x="7860475" y="6125788"/>
            <a:ext cx="3588900" cy="36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u="sng" dirty="0">
                <a:solidFill>
                  <a:schemeClr val="hlink"/>
                </a:solidFill>
                <a:hlinkClick r:id="rId5"/>
              </a:rPr>
              <a:t>https://www.kaggle.com/code/willkoehrsen/introduction-to-feature-selection</a:t>
            </a:r>
            <a:r>
              <a:rPr lang="en" sz="1200" i="1" dirty="0"/>
              <a:t> </a:t>
            </a:r>
            <a:endParaRPr sz="1200" i="1" dirty="0"/>
          </a:p>
        </p:txBody>
      </p:sp>
    </p:spTree>
    <p:extLst>
      <p:ext uri="{BB962C8B-B14F-4D97-AF65-F5344CB8AC3E}">
        <p14:creationId xmlns:p14="http://schemas.microsoft.com/office/powerpoint/2010/main" val="34773938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29</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75;p44">
            <a:extLst>
              <a:ext uri="{FF2B5EF4-FFF2-40B4-BE49-F238E27FC236}">
                <a16:creationId xmlns:a16="http://schemas.microsoft.com/office/drawing/2014/main" id="{ECD6270D-A004-7E75-D61D-8FEC82586D28}"/>
              </a:ext>
            </a:extLst>
          </p:cNvPr>
          <p:cNvSpPr txBox="1">
            <a:spLocks noGrp="1"/>
          </p:cNvSpPr>
          <p:nvPr>
            <p:ph type="title"/>
          </p:nvPr>
        </p:nvSpPr>
        <p:spPr>
          <a:xfrm>
            <a:off x="965748" y="569000"/>
            <a:ext cx="10658693" cy="572700"/>
          </a:xfrm>
          <a:prstGeom prst="rect">
            <a:avLst/>
          </a:prstGeom>
        </p:spPr>
        <p:txBody>
          <a:bodyPr spcFirstLastPara="1" wrap="square" lIns="91425" tIns="91425" rIns="91425" bIns="91425" anchor="t" anchorCtr="0">
            <a:noAutofit/>
          </a:bodyPr>
          <a:lstStyle/>
          <a:p>
            <a:pPr lvl="0"/>
            <a:r>
              <a:rPr lang="vi-VN" sz="3600" dirty="0"/>
              <a:t>Phương pháp Embedded: Ưu điểm &amp;; nhược điểm</a:t>
            </a:r>
            <a:endParaRPr sz="3600" dirty="0"/>
          </a:p>
        </p:txBody>
      </p:sp>
      <p:grpSp>
        <p:nvGrpSpPr>
          <p:cNvPr id="3" name="Google Shape;477;p44">
            <a:extLst>
              <a:ext uri="{FF2B5EF4-FFF2-40B4-BE49-F238E27FC236}">
                <a16:creationId xmlns:a16="http://schemas.microsoft.com/office/drawing/2014/main" id="{BD4209AC-3A42-85D1-FF8E-DD15C9F88579}"/>
              </a:ext>
            </a:extLst>
          </p:cNvPr>
          <p:cNvGrpSpPr/>
          <p:nvPr/>
        </p:nvGrpSpPr>
        <p:grpSpPr>
          <a:xfrm>
            <a:off x="1428203" y="1729032"/>
            <a:ext cx="4142280" cy="3551324"/>
            <a:chOff x="2459924" y="1146350"/>
            <a:chExt cx="2035800" cy="2399700"/>
          </a:xfrm>
        </p:grpSpPr>
        <p:sp>
          <p:nvSpPr>
            <p:cNvPr id="4" name="Google Shape;478;p44">
              <a:extLst>
                <a:ext uri="{FF2B5EF4-FFF2-40B4-BE49-F238E27FC236}">
                  <a16:creationId xmlns:a16="http://schemas.microsoft.com/office/drawing/2014/main" id="{07C9064D-2480-3107-9170-E58B1A3F040C}"/>
                </a:ext>
              </a:extLst>
            </p:cNvPr>
            <p:cNvSpPr/>
            <p:nvPr/>
          </p:nvSpPr>
          <p:spPr>
            <a:xfrm rot="-5400000">
              <a:off x="2277974" y="1328300"/>
              <a:ext cx="2399700" cy="2035800"/>
            </a:xfrm>
            <a:prstGeom prst="rightArrowCallout">
              <a:avLst>
                <a:gd name="adj1" fmla="val 9283"/>
                <a:gd name="adj2" fmla="val 13570"/>
                <a:gd name="adj3" fmla="val 16082"/>
                <a:gd name="adj4" fmla="val 81236"/>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79;p44">
              <a:extLst>
                <a:ext uri="{FF2B5EF4-FFF2-40B4-BE49-F238E27FC236}">
                  <a16:creationId xmlns:a16="http://schemas.microsoft.com/office/drawing/2014/main" id="{F85D8489-11F6-E927-34FD-964E8B0A1943}"/>
                </a:ext>
              </a:extLst>
            </p:cNvPr>
            <p:cNvSpPr/>
            <p:nvPr/>
          </p:nvSpPr>
          <p:spPr>
            <a:xfrm flipH="1">
              <a:off x="2504627" y="1686400"/>
              <a:ext cx="19380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80;p44">
              <a:extLst>
                <a:ext uri="{FF2B5EF4-FFF2-40B4-BE49-F238E27FC236}">
                  <a16:creationId xmlns:a16="http://schemas.microsoft.com/office/drawing/2014/main" id="{AFA1FDAD-190D-02B0-5512-9721C536725C}"/>
                </a:ext>
              </a:extLst>
            </p:cNvPr>
            <p:cNvSpPr txBox="1"/>
            <p:nvPr/>
          </p:nvSpPr>
          <p:spPr>
            <a:xfrm>
              <a:off x="2504629" y="1833250"/>
              <a:ext cx="18942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1800" b="1" dirty="0">
                  <a:solidFill>
                    <a:srgbClr val="FFFFFF"/>
                  </a:solidFill>
                  <a:latin typeface="Roboto"/>
                  <a:ea typeface="Roboto"/>
                  <a:cs typeface="Roboto"/>
                  <a:sym typeface="Roboto"/>
                </a:rPr>
                <a:t>Lợi thế</a:t>
              </a:r>
              <a:r>
                <a:rPr lang="vi-VN" sz="1800" dirty="0">
                  <a:solidFill>
                    <a:srgbClr val="FFFFFF"/>
                  </a:solidFill>
                  <a:latin typeface="Roboto"/>
                  <a:ea typeface="Roboto"/>
                  <a:cs typeface="Roboto"/>
                  <a:sym typeface="Roboto"/>
                </a:rPr>
                <a:t>
- Hiệu quả: hiệu quả tính toán hơn các phương pháp Wrapper
- Khái quát hóa tốt hơn: tính đến sự tương tác giữa các đặc trưng và tham số mô hình</a:t>
              </a:r>
              <a:endParaRPr sz="1100" dirty="0">
                <a:solidFill>
                  <a:srgbClr val="FFFFFF"/>
                </a:solidFill>
              </a:endParaRPr>
            </a:p>
          </p:txBody>
        </p:sp>
      </p:grpSp>
      <p:grpSp>
        <p:nvGrpSpPr>
          <p:cNvPr id="7" name="Google Shape;481;p44">
            <a:extLst>
              <a:ext uri="{FF2B5EF4-FFF2-40B4-BE49-F238E27FC236}">
                <a16:creationId xmlns:a16="http://schemas.microsoft.com/office/drawing/2014/main" id="{BB63FAB8-7690-39AE-0842-0BDB317A7FE9}"/>
              </a:ext>
            </a:extLst>
          </p:cNvPr>
          <p:cNvGrpSpPr/>
          <p:nvPr/>
        </p:nvGrpSpPr>
        <p:grpSpPr>
          <a:xfrm>
            <a:off x="6821216" y="2336964"/>
            <a:ext cx="4259378" cy="3551468"/>
            <a:chOff x="4572084" y="1597469"/>
            <a:chExt cx="1827900" cy="2399700"/>
          </a:xfrm>
        </p:grpSpPr>
        <p:sp>
          <p:nvSpPr>
            <p:cNvPr id="8" name="Google Shape;482;p44">
              <a:extLst>
                <a:ext uri="{FF2B5EF4-FFF2-40B4-BE49-F238E27FC236}">
                  <a16:creationId xmlns:a16="http://schemas.microsoft.com/office/drawing/2014/main" id="{29BACD5D-EE46-3FCF-329C-BA1B2C48D587}"/>
                </a:ext>
              </a:extLst>
            </p:cNvPr>
            <p:cNvSpPr/>
            <p:nvPr/>
          </p:nvSpPr>
          <p:spPr>
            <a:xfrm rot="5400000">
              <a:off x="4286184" y="1883369"/>
              <a:ext cx="2399700" cy="1827900"/>
            </a:xfrm>
            <a:prstGeom prst="rightArrowCallout">
              <a:avLst>
                <a:gd name="adj1" fmla="val 9283"/>
                <a:gd name="adj2" fmla="val 13570"/>
                <a:gd name="adj3" fmla="val 16082"/>
                <a:gd name="adj4" fmla="val 81236"/>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83;p44">
              <a:extLst>
                <a:ext uri="{FF2B5EF4-FFF2-40B4-BE49-F238E27FC236}">
                  <a16:creationId xmlns:a16="http://schemas.microsoft.com/office/drawing/2014/main" id="{5EB0925C-0392-34F4-BC34-9AB44A14FE1B}"/>
                </a:ext>
              </a:extLst>
            </p:cNvPr>
            <p:cNvSpPr/>
            <p:nvPr/>
          </p:nvSpPr>
          <p:spPr>
            <a:xfrm rot="10800000" flipH="1">
              <a:off x="4662018" y="1687411"/>
              <a:ext cx="16494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84;p44">
              <a:extLst>
                <a:ext uri="{FF2B5EF4-FFF2-40B4-BE49-F238E27FC236}">
                  <a16:creationId xmlns:a16="http://schemas.microsoft.com/office/drawing/2014/main" id="{00750334-F98F-8CCC-2523-D9749FE7D488}"/>
                </a:ext>
              </a:extLst>
            </p:cNvPr>
            <p:cNvSpPr txBox="1"/>
            <p:nvPr/>
          </p:nvSpPr>
          <p:spPr>
            <a:xfrm>
              <a:off x="4594236" y="1795519"/>
              <a:ext cx="17778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1800" b="1" dirty="0">
                  <a:solidFill>
                    <a:srgbClr val="FFFFFF"/>
                  </a:solidFill>
                  <a:latin typeface="Roboto"/>
                  <a:ea typeface="Roboto"/>
                  <a:cs typeface="Roboto"/>
                  <a:sym typeface="Roboto"/>
                </a:rPr>
                <a:t>Khó khăn</a:t>
              </a:r>
              <a:r>
                <a:rPr lang="vi-VN" sz="1800" dirty="0">
                  <a:solidFill>
                    <a:srgbClr val="FFFFFF"/>
                  </a:solidFill>
                  <a:latin typeface="Roboto"/>
                  <a:ea typeface="Roboto"/>
                  <a:cs typeface="Roboto"/>
                  <a:sym typeface="Roboto"/>
                </a:rPr>
                <a:t>
- Giới hạn ở một số kiểu máy nhất định có cơ chế lựa chọn đặc trưng tích hợp
- Ít diễn giải hơn so với các phương Filter
- Tiềm năng Overfitting: mô hình phức tạp và tập dữ liệu nhỏ.</a:t>
              </a:r>
              <a:endParaRPr dirty="0">
                <a:solidFill>
                  <a:schemeClr val="lt1"/>
                </a:solidFill>
              </a:endParaRPr>
            </a:p>
          </p:txBody>
        </p:sp>
      </p:grpSp>
    </p:spTree>
    <p:extLst>
      <p:ext uri="{BB962C8B-B14F-4D97-AF65-F5344CB8AC3E}">
        <p14:creationId xmlns:p14="http://schemas.microsoft.com/office/powerpoint/2010/main" val="3934024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6" name="Google Shape;85;p18">
            <a:extLst>
              <a:ext uri="{FF2B5EF4-FFF2-40B4-BE49-F238E27FC236}">
                <a16:creationId xmlns:a16="http://schemas.microsoft.com/office/drawing/2014/main" id="{0AAA7A31-E26E-7879-E976-CDE464422597}"/>
              </a:ext>
            </a:extLst>
          </p:cNvPr>
          <p:cNvSpPr txBox="1">
            <a:spLocks noGrp="1"/>
          </p:cNvSpPr>
          <p:nvPr>
            <p:ph type="title"/>
          </p:nvPr>
        </p:nvSpPr>
        <p:spPr>
          <a:xfrm>
            <a:off x="1036914" y="564571"/>
            <a:ext cx="8520600" cy="572700"/>
          </a:xfrm>
          <a:prstGeom prst="rect">
            <a:avLst/>
          </a:prstGeom>
        </p:spPr>
        <p:txBody>
          <a:bodyPr spcFirstLastPara="1" wrap="square" lIns="91425" tIns="91425" rIns="91425" bIns="91425" anchor="t" anchorCtr="0">
            <a:noAutofit/>
          </a:bodyPr>
          <a:lstStyle/>
          <a:p>
            <a:pPr lvl="0"/>
            <a:r>
              <a:rPr lang="en-US" sz="3600" dirty="0" err="1"/>
              <a:t>Tại</a:t>
            </a:r>
            <a:r>
              <a:rPr lang="en-US" sz="3600" dirty="0"/>
              <a:t> </a:t>
            </a:r>
            <a:r>
              <a:rPr lang="en-US" sz="3600" dirty="0" err="1"/>
              <a:t>sao</a:t>
            </a:r>
            <a:r>
              <a:rPr lang="en-US" sz="3600" dirty="0"/>
              <a:t> </a:t>
            </a:r>
            <a:r>
              <a:rPr lang="en-US" sz="3600" dirty="0" err="1"/>
              <a:t>nên</a:t>
            </a:r>
            <a:r>
              <a:rPr lang="en-US" sz="3600" dirty="0"/>
              <a:t> </a:t>
            </a:r>
            <a:r>
              <a:rPr lang="en-US" sz="3600" dirty="0" err="1"/>
              <a:t>chọn</a:t>
            </a:r>
            <a:r>
              <a:rPr lang="en-US" sz="3600" dirty="0"/>
              <a:t> </a:t>
            </a:r>
            <a:r>
              <a:rPr lang="en-US" sz="3600" dirty="0" err="1"/>
              <a:t>đặc</a:t>
            </a:r>
            <a:r>
              <a:rPr lang="en-US" sz="3600" dirty="0"/>
              <a:t> </a:t>
            </a:r>
            <a:r>
              <a:rPr lang="en-US" sz="3600" dirty="0" err="1"/>
              <a:t>trưng</a:t>
            </a:r>
            <a:r>
              <a:rPr lang="en-US" sz="3600" dirty="0"/>
              <a:t>?</a:t>
            </a:r>
            <a:endParaRPr sz="3600" dirty="0"/>
          </a:p>
        </p:txBody>
      </p:sp>
      <p:cxnSp>
        <p:nvCxnSpPr>
          <p:cNvPr id="7" name="Google Shape;87;p18">
            <a:extLst>
              <a:ext uri="{FF2B5EF4-FFF2-40B4-BE49-F238E27FC236}">
                <a16:creationId xmlns:a16="http://schemas.microsoft.com/office/drawing/2014/main" id="{5D9ACBCE-34CF-B3CB-6EA5-E08EB2CC8D89}"/>
              </a:ext>
            </a:extLst>
          </p:cNvPr>
          <p:cNvCxnSpPr>
            <a:stCxn id="25" idx="6"/>
            <a:endCxn id="28" idx="2"/>
          </p:cNvCxnSpPr>
          <p:nvPr/>
        </p:nvCxnSpPr>
        <p:spPr>
          <a:xfrm>
            <a:off x="2711568" y="3713124"/>
            <a:ext cx="728274" cy="1326453"/>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8" name="Google Shape;90;p18">
            <a:extLst>
              <a:ext uri="{FF2B5EF4-FFF2-40B4-BE49-F238E27FC236}">
                <a16:creationId xmlns:a16="http://schemas.microsoft.com/office/drawing/2014/main" id="{847C690A-4BEE-D825-B281-2815DE90A5D4}"/>
              </a:ext>
            </a:extLst>
          </p:cNvPr>
          <p:cNvCxnSpPr>
            <a:stCxn id="25" idx="6"/>
            <a:endCxn id="22" idx="2"/>
          </p:cNvCxnSpPr>
          <p:nvPr/>
        </p:nvCxnSpPr>
        <p:spPr>
          <a:xfrm flipV="1">
            <a:off x="2711568" y="2375257"/>
            <a:ext cx="728274" cy="1337867"/>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9" name="Google Shape;92;p18">
            <a:extLst>
              <a:ext uri="{FF2B5EF4-FFF2-40B4-BE49-F238E27FC236}">
                <a16:creationId xmlns:a16="http://schemas.microsoft.com/office/drawing/2014/main" id="{CC11740E-0D67-B8E5-0D6C-C77B0E46A0CD}"/>
              </a:ext>
            </a:extLst>
          </p:cNvPr>
          <p:cNvCxnSpPr>
            <a:cxnSpLocks/>
            <a:stCxn id="21" idx="3"/>
            <a:endCxn id="15" idx="2"/>
          </p:cNvCxnSpPr>
          <p:nvPr/>
        </p:nvCxnSpPr>
        <p:spPr>
          <a:xfrm flipV="1">
            <a:off x="5556342" y="1749081"/>
            <a:ext cx="1239000" cy="626176"/>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10" name="Google Shape;95;p18">
            <a:extLst>
              <a:ext uri="{FF2B5EF4-FFF2-40B4-BE49-F238E27FC236}">
                <a16:creationId xmlns:a16="http://schemas.microsoft.com/office/drawing/2014/main" id="{DBA93F30-8318-4D7E-9082-E5ED9F718D42}"/>
              </a:ext>
            </a:extLst>
          </p:cNvPr>
          <p:cNvCxnSpPr>
            <a:cxnSpLocks/>
            <a:stCxn id="21" idx="3"/>
            <a:endCxn id="31" idx="2"/>
          </p:cNvCxnSpPr>
          <p:nvPr/>
        </p:nvCxnSpPr>
        <p:spPr>
          <a:xfrm>
            <a:off x="5556342" y="2375257"/>
            <a:ext cx="1239000" cy="716663"/>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11" name="Google Shape;97;p18">
            <a:extLst>
              <a:ext uri="{FF2B5EF4-FFF2-40B4-BE49-F238E27FC236}">
                <a16:creationId xmlns:a16="http://schemas.microsoft.com/office/drawing/2014/main" id="{BEE81ADD-0688-3FCB-4416-6DAF80C33EA3}"/>
              </a:ext>
            </a:extLst>
          </p:cNvPr>
          <p:cNvCxnSpPr>
            <a:cxnSpLocks/>
            <a:stCxn id="27" idx="3"/>
            <a:endCxn id="34" idx="2"/>
          </p:cNvCxnSpPr>
          <p:nvPr/>
        </p:nvCxnSpPr>
        <p:spPr>
          <a:xfrm flipV="1">
            <a:off x="5556342" y="4516306"/>
            <a:ext cx="1239000" cy="523271"/>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12" name="Google Shape;100;p18">
            <a:extLst>
              <a:ext uri="{FF2B5EF4-FFF2-40B4-BE49-F238E27FC236}">
                <a16:creationId xmlns:a16="http://schemas.microsoft.com/office/drawing/2014/main" id="{D399FFD2-4F96-6EF3-0543-D6F2E10503F6}"/>
              </a:ext>
            </a:extLst>
          </p:cNvPr>
          <p:cNvCxnSpPr>
            <a:cxnSpLocks/>
            <a:stCxn id="27" idx="3"/>
            <a:endCxn id="37" idx="2"/>
          </p:cNvCxnSpPr>
          <p:nvPr/>
        </p:nvCxnSpPr>
        <p:spPr>
          <a:xfrm>
            <a:off x="5556342" y="5039577"/>
            <a:ext cx="1239000" cy="527449"/>
          </a:xfrm>
          <a:prstGeom prst="bentConnector3">
            <a:avLst>
              <a:gd name="adj1" fmla="val 50000"/>
            </a:avLst>
          </a:prstGeom>
          <a:noFill/>
          <a:ln w="9525" cap="flat" cmpd="sng">
            <a:solidFill>
              <a:srgbClr val="C2C2C2"/>
            </a:solidFill>
            <a:prstDash val="solid"/>
            <a:round/>
            <a:headEnd type="none" w="sm" len="sm"/>
            <a:tailEnd type="none" w="sm" len="sm"/>
          </a:ln>
        </p:spPr>
      </p:cxnSp>
      <p:grpSp>
        <p:nvGrpSpPr>
          <p:cNvPr id="13" name="Google Shape;102;p18">
            <a:extLst>
              <a:ext uri="{FF2B5EF4-FFF2-40B4-BE49-F238E27FC236}">
                <a16:creationId xmlns:a16="http://schemas.microsoft.com/office/drawing/2014/main" id="{D42D57C9-1A2C-32DE-446E-C39BB1C47077}"/>
              </a:ext>
            </a:extLst>
          </p:cNvPr>
          <p:cNvGrpSpPr/>
          <p:nvPr/>
        </p:nvGrpSpPr>
        <p:grpSpPr>
          <a:xfrm>
            <a:off x="6795342" y="1407331"/>
            <a:ext cx="3704492" cy="742800"/>
            <a:chOff x="5592550" y="836800"/>
            <a:chExt cx="3704492" cy="742800"/>
          </a:xfrm>
        </p:grpSpPr>
        <p:sp>
          <p:nvSpPr>
            <p:cNvPr id="14" name="Google Shape;103;p18">
              <a:extLst>
                <a:ext uri="{FF2B5EF4-FFF2-40B4-BE49-F238E27FC236}">
                  <a16:creationId xmlns:a16="http://schemas.microsoft.com/office/drawing/2014/main" id="{5EEE7C80-22DC-147D-223A-4F929D253C30}"/>
                </a:ext>
              </a:extLst>
            </p:cNvPr>
            <p:cNvSpPr/>
            <p:nvPr/>
          </p:nvSpPr>
          <p:spPr>
            <a:xfrm>
              <a:off x="5766550" y="836800"/>
              <a:ext cx="3530492" cy="7428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rPr>
                <a:t>Lý do</a:t>
              </a:r>
              <a:r>
                <a:rPr lang="vi-VN" sz="1600" dirty="0">
                  <a:solidFill>
                    <a:srgbClr val="3D3D3D"/>
                  </a:solidFill>
                </a:rPr>
                <a:t>: Noise và distraction gây ra bởi các đặc trưng không liên quan hoặc dư thừa</a:t>
              </a:r>
              <a:endParaRPr sz="1600" dirty="0">
                <a:solidFill>
                  <a:schemeClr val="dk1"/>
                </a:solidFill>
              </a:endParaRPr>
            </a:p>
          </p:txBody>
        </p:sp>
        <p:sp>
          <p:nvSpPr>
            <p:cNvPr id="15" name="Google Shape;94;p18">
              <a:extLst>
                <a:ext uri="{FF2B5EF4-FFF2-40B4-BE49-F238E27FC236}">
                  <a16:creationId xmlns:a16="http://schemas.microsoft.com/office/drawing/2014/main" id="{2279B111-C7D1-0DCB-9CA3-64A3FD4D3F77}"/>
                </a:ext>
              </a:extLst>
            </p:cNvPr>
            <p:cNvSpPr/>
            <p:nvPr/>
          </p:nvSpPr>
          <p:spPr>
            <a:xfrm>
              <a:off x="5592550" y="1091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0" name="Google Shape;104;p18">
            <a:extLst>
              <a:ext uri="{FF2B5EF4-FFF2-40B4-BE49-F238E27FC236}">
                <a16:creationId xmlns:a16="http://schemas.microsoft.com/office/drawing/2014/main" id="{F0973E47-642F-EC6B-BDDD-56AEA0CFC033}"/>
              </a:ext>
            </a:extLst>
          </p:cNvPr>
          <p:cNvGrpSpPr/>
          <p:nvPr/>
        </p:nvGrpSpPr>
        <p:grpSpPr>
          <a:xfrm>
            <a:off x="3439842" y="2215657"/>
            <a:ext cx="2116500" cy="319200"/>
            <a:chOff x="3650050" y="1476150"/>
            <a:chExt cx="2116500" cy="319200"/>
          </a:xfrm>
        </p:grpSpPr>
        <p:sp>
          <p:nvSpPr>
            <p:cNvPr id="21" name="Google Shape;93;p18">
              <a:extLst>
                <a:ext uri="{FF2B5EF4-FFF2-40B4-BE49-F238E27FC236}">
                  <a16:creationId xmlns:a16="http://schemas.microsoft.com/office/drawing/2014/main" id="{0E86B293-A672-8E89-1ABA-BF8A9C8FA790}"/>
                </a:ext>
              </a:extLst>
            </p:cNvPr>
            <p:cNvSpPr/>
            <p:nvPr/>
          </p:nvSpPr>
          <p:spPr>
            <a:xfrm>
              <a:off x="3824050" y="1476150"/>
              <a:ext cx="1942500" cy="3192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en-US" sz="1600" dirty="0" err="1">
                  <a:solidFill>
                    <a:srgbClr val="3D3D3D"/>
                  </a:solidFill>
                  <a:latin typeface="Roboto"/>
                  <a:ea typeface="Roboto"/>
                  <a:cs typeface="Roboto"/>
                  <a:sym typeface="Roboto"/>
                </a:rPr>
                <a:t>Vấn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đề</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với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hiệu</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suất</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mô</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hình</a:t>
              </a:r>
              <a:endParaRPr sz="1600" dirty="0">
                <a:solidFill>
                  <a:srgbClr val="3D3D3D"/>
                </a:solidFill>
                <a:latin typeface="Roboto"/>
                <a:ea typeface="Roboto"/>
                <a:cs typeface="Roboto"/>
                <a:sym typeface="Roboto"/>
              </a:endParaRPr>
            </a:p>
          </p:txBody>
        </p:sp>
        <p:sp>
          <p:nvSpPr>
            <p:cNvPr id="22" name="Google Shape;91;p18">
              <a:extLst>
                <a:ext uri="{FF2B5EF4-FFF2-40B4-BE49-F238E27FC236}">
                  <a16:creationId xmlns:a16="http://schemas.microsoft.com/office/drawing/2014/main" id="{56EB4C54-7A6E-AD39-88FA-29F2461B0429}"/>
                </a:ext>
              </a:extLst>
            </p:cNvPr>
            <p:cNvSpPr/>
            <p:nvPr/>
          </p:nvSpPr>
          <p:spPr>
            <a:xfrm>
              <a:off x="3650050" y="1548750"/>
              <a:ext cx="174000" cy="174000"/>
            </a:xfrm>
            <a:prstGeom prst="ellipse">
              <a:avLst/>
            </a:prstGeom>
            <a:solidFill>
              <a:srgbClr val="4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3" name="Google Shape;105;p18">
            <a:extLst>
              <a:ext uri="{FF2B5EF4-FFF2-40B4-BE49-F238E27FC236}">
                <a16:creationId xmlns:a16="http://schemas.microsoft.com/office/drawing/2014/main" id="{4CEA8BFB-067D-C5A7-DA8E-86C112A1FDBE}"/>
              </a:ext>
            </a:extLst>
          </p:cNvPr>
          <p:cNvGrpSpPr/>
          <p:nvPr/>
        </p:nvGrpSpPr>
        <p:grpSpPr>
          <a:xfrm>
            <a:off x="672768" y="3553524"/>
            <a:ext cx="2038800" cy="319200"/>
            <a:chOff x="920225" y="2412150"/>
            <a:chExt cx="2038800" cy="319200"/>
          </a:xfrm>
        </p:grpSpPr>
        <p:sp>
          <p:nvSpPr>
            <p:cNvPr id="24" name="Google Shape;106;p18">
              <a:extLst>
                <a:ext uri="{FF2B5EF4-FFF2-40B4-BE49-F238E27FC236}">
                  <a16:creationId xmlns:a16="http://schemas.microsoft.com/office/drawing/2014/main" id="{2E0AC508-5394-BACD-FB4F-A3B31FDDCEB0}"/>
                </a:ext>
              </a:extLst>
            </p:cNvPr>
            <p:cNvSpPr/>
            <p:nvPr/>
          </p:nvSpPr>
          <p:spPr>
            <a:xfrm>
              <a:off x="920225" y="2412150"/>
              <a:ext cx="1858800" cy="319200"/>
            </a:xfrm>
            <a:prstGeom prst="roundRect">
              <a:avLst>
                <a:gd name="adj" fmla="val 16667"/>
              </a:avLst>
            </a:prstGeom>
            <a:noFill/>
            <a:ln>
              <a:noFill/>
            </a:ln>
          </p:spPr>
          <p:txBody>
            <a:bodyPr spcFirstLastPara="1" wrap="square" lIns="91425" tIns="91425" rIns="91425" bIns="91425" anchor="ctr" anchorCtr="0">
              <a:noAutofit/>
            </a:bodyPr>
            <a:lstStyle/>
            <a:p>
              <a:pPr lvl="0" algn="r"/>
              <a:r>
                <a:rPr lang="en-US" sz="1600" dirty="0" err="1">
                  <a:solidFill>
                    <a:srgbClr val="3D3D3D"/>
                  </a:solidFill>
                  <a:latin typeface="Roboto"/>
                  <a:ea typeface="Roboto"/>
                  <a:cs typeface="Roboto"/>
                  <a:sym typeface="Roboto"/>
                </a:rPr>
                <a:t>Tại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sao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lựa</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chọn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đặc</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trưng</a:t>
              </a:r>
              <a:r>
                <a:rPr lang="en-US" sz="1600" dirty="0">
                  <a:solidFill>
                    <a:srgbClr val="3D3D3D"/>
                  </a:solidFill>
                  <a:latin typeface="Roboto"/>
                  <a:ea typeface="Roboto"/>
                  <a:cs typeface="Roboto"/>
                  <a:sym typeface="Roboto"/>
                </a:rPr>
                <a:t> ?</a:t>
              </a:r>
              <a:endParaRPr sz="1600" dirty="0">
                <a:solidFill>
                  <a:srgbClr val="3D3D3D"/>
                </a:solidFill>
                <a:latin typeface="Roboto"/>
                <a:ea typeface="Roboto"/>
                <a:cs typeface="Roboto"/>
                <a:sym typeface="Roboto"/>
              </a:endParaRPr>
            </a:p>
          </p:txBody>
        </p:sp>
        <p:sp>
          <p:nvSpPr>
            <p:cNvPr id="25" name="Google Shape;88;p18">
              <a:extLst>
                <a:ext uri="{FF2B5EF4-FFF2-40B4-BE49-F238E27FC236}">
                  <a16:creationId xmlns:a16="http://schemas.microsoft.com/office/drawing/2014/main" id="{52441FE0-FB04-4716-F35C-AAFB2BF97AD8}"/>
                </a:ext>
              </a:extLst>
            </p:cNvPr>
            <p:cNvSpPr/>
            <p:nvPr/>
          </p:nvSpPr>
          <p:spPr>
            <a:xfrm>
              <a:off x="2785025" y="2484750"/>
              <a:ext cx="174000" cy="174000"/>
            </a:xfrm>
            <a:prstGeom prst="ellipse">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6" name="Google Shape;107;p18">
            <a:extLst>
              <a:ext uri="{FF2B5EF4-FFF2-40B4-BE49-F238E27FC236}">
                <a16:creationId xmlns:a16="http://schemas.microsoft.com/office/drawing/2014/main" id="{EDF6A08E-DA9F-A135-6911-FC2525BF5747}"/>
              </a:ext>
            </a:extLst>
          </p:cNvPr>
          <p:cNvGrpSpPr/>
          <p:nvPr/>
        </p:nvGrpSpPr>
        <p:grpSpPr>
          <a:xfrm>
            <a:off x="3439842" y="4879977"/>
            <a:ext cx="2116500" cy="319200"/>
            <a:chOff x="3650050" y="3348150"/>
            <a:chExt cx="2116500" cy="319200"/>
          </a:xfrm>
        </p:grpSpPr>
        <p:sp>
          <p:nvSpPr>
            <p:cNvPr id="27" name="Google Shape;98;p18">
              <a:extLst>
                <a:ext uri="{FF2B5EF4-FFF2-40B4-BE49-F238E27FC236}">
                  <a16:creationId xmlns:a16="http://schemas.microsoft.com/office/drawing/2014/main" id="{19A7C1A7-48EF-8FB7-D027-5919BD75D5D5}"/>
                </a:ext>
              </a:extLst>
            </p:cNvPr>
            <p:cNvSpPr/>
            <p:nvPr/>
          </p:nvSpPr>
          <p:spPr>
            <a:xfrm>
              <a:off x="3824050" y="3348150"/>
              <a:ext cx="1942500" cy="3192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en-US" sz="1600" dirty="0" err="1">
                  <a:solidFill>
                    <a:srgbClr val="3D3D3D"/>
                  </a:solidFill>
                  <a:latin typeface="Roboto"/>
                  <a:ea typeface="Roboto"/>
                  <a:cs typeface="Roboto"/>
                  <a:sym typeface="Roboto"/>
                </a:rPr>
                <a:t>Vấn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đề</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với</a:t>
              </a:r>
              <a:r>
                <a:rPr lang="en-US" sz="1600" dirty="0">
                  <a:solidFill>
                    <a:srgbClr val="3D3D3D"/>
                  </a:solidFill>
                  <a:latin typeface="Roboto"/>
                  <a:ea typeface="Roboto"/>
                  <a:cs typeface="Roboto"/>
                  <a:sym typeface="Roboto"/>
                </a:rPr>
                <a:t> overfitting</a:t>
              </a:r>
              <a:endParaRPr sz="1600" dirty="0">
                <a:solidFill>
                  <a:srgbClr val="3D3D3D"/>
                </a:solidFill>
                <a:latin typeface="Roboto"/>
                <a:ea typeface="Roboto"/>
                <a:cs typeface="Roboto"/>
                <a:sym typeface="Roboto"/>
              </a:endParaRPr>
            </a:p>
          </p:txBody>
        </p:sp>
        <p:sp>
          <p:nvSpPr>
            <p:cNvPr id="28" name="Google Shape;89;p18">
              <a:extLst>
                <a:ext uri="{FF2B5EF4-FFF2-40B4-BE49-F238E27FC236}">
                  <a16:creationId xmlns:a16="http://schemas.microsoft.com/office/drawing/2014/main" id="{1BB35202-16FF-4396-0207-1EDB137E4E6C}"/>
                </a:ext>
              </a:extLst>
            </p:cNvPr>
            <p:cNvSpPr/>
            <p:nvPr/>
          </p:nvSpPr>
          <p:spPr>
            <a:xfrm>
              <a:off x="3650050" y="3420750"/>
              <a:ext cx="174000" cy="174000"/>
            </a:xfrm>
            <a:prstGeom prst="ellipse">
              <a:avLst/>
            </a:prstGeom>
            <a:solidFill>
              <a:srgbClr val="4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9" name="Google Shape;108;p18">
            <a:extLst>
              <a:ext uri="{FF2B5EF4-FFF2-40B4-BE49-F238E27FC236}">
                <a16:creationId xmlns:a16="http://schemas.microsoft.com/office/drawing/2014/main" id="{CA595E83-D472-EBC2-C2E6-501549B19FAB}"/>
              </a:ext>
            </a:extLst>
          </p:cNvPr>
          <p:cNvGrpSpPr/>
          <p:nvPr/>
        </p:nvGrpSpPr>
        <p:grpSpPr>
          <a:xfrm>
            <a:off x="6795342" y="2671745"/>
            <a:ext cx="3704490" cy="879900"/>
            <a:chOff x="5592550" y="1658075"/>
            <a:chExt cx="3704490" cy="879900"/>
          </a:xfrm>
        </p:grpSpPr>
        <p:sp>
          <p:nvSpPr>
            <p:cNvPr id="30" name="Google Shape;109;p18">
              <a:extLst>
                <a:ext uri="{FF2B5EF4-FFF2-40B4-BE49-F238E27FC236}">
                  <a16:creationId xmlns:a16="http://schemas.microsoft.com/office/drawing/2014/main" id="{630F7EDA-8CC7-8EDF-8620-2A145B154A38}"/>
                </a:ext>
              </a:extLst>
            </p:cNvPr>
            <p:cNvSpPr/>
            <p:nvPr/>
          </p:nvSpPr>
          <p:spPr>
            <a:xfrm>
              <a:off x="5766549" y="1658075"/>
              <a:ext cx="3530491" cy="8799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latin typeface="Roboto"/>
                  <a:ea typeface="Roboto"/>
                  <a:cs typeface="Roboto"/>
                  <a:sym typeface="Roboto"/>
                </a:rPr>
                <a:t>Giải pháp: </a:t>
              </a:r>
              <a:r>
                <a:rPr lang="vi-VN" sz="1600" dirty="0">
                  <a:solidFill>
                    <a:srgbClr val="3D3D3D"/>
                  </a:solidFill>
                  <a:latin typeface="Roboto"/>
                  <a:ea typeface="Roboto"/>
                  <a:cs typeface="Roboto"/>
                  <a:sym typeface="Roboto"/>
                </a:rPr>
                <a:t>Chỉ </a:t>
              </a:r>
              <a:r>
                <a:rPr lang="vi-VN" sz="1600" b="1" dirty="0">
                  <a:solidFill>
                    <a:srgbClr val="3D3D3D"/>
                  </a:solidFill>
                  <a:latin typeface="Roboto"/>
                  <a:ea typeface="Roboto"/>
                  <a:cs typeface="Roboto"/>
                  <a:sym typeface="Roboto"/>
                </a:rPr>
                <a:t>chọn</a:t>
              </a:r>
              <a:r>
                <a:rPr lang="vi-VN" sz="1600" dirty="0">
                  <a:solidFill>
                    <a:srgbClr val="3D3D3D"/>
                  </a:solidFill>
                  <a:latin typeface="Roboto"/>
                  <a:ea typeface="Roboto"/>
                  <a:cs typeface="Roboto"/>
                  <a:sym typeface="Roboto"/>
                </a:rPr>
                <a:t> các đặc trưng phù hợp nhất → </a:t>
              </a:r>
              <a:r>
                <a:rPr lang="vi-VN" sz="1600" b="1" dirty="0">
                  <a:solidFill>
                    <a:srgbClr val="3D3D3D"/>
                  </a:solidFill>
                  <a:latin typeface="Roboto"/>
                  <a:ea typeface="Roboto"/>
                  <a:cs typeface="Roboto"/>
                  <a:sym typeface="Roboto"/>
                </a:rPr>
                <a:t>giảm</a:t>
              </a:r>
              <a:r>
                <a:rPr lang="vi-VN" sz="1600" dirty="0">
                  <a:solidFill>
                    <a:srgbClr val="3D3D3D"/>
                  </a:solidFill>
                  <a:latin typeface="Roboto"/>
                  <a:ea typeface="Roboto"/>
                  <a:cs typeface="Roboto"/>
                  <a:sym typeface="Roboto"/>
                </a:rPr>
                <a:t> noise, distraction → </a:t>
              </a:r>
              <a:r>
                <a:rPr lang="vi-VN" sz="1600" b="1" dirty="0">
                  <a:solidFill>
                    <a:srgbClr val="3D3D3D"/>
                  </a:solidFill>
                  <a:latin typeface="Roboto"/>
                  <a:ea typeface="Roboto"/>
                  <a:cs typeface="Roboto"/>
                  <a:sym typeface="Roboto"/>
                </a:rPr>
                <a:t>cải thiện </a:t>
              </a:r>
              <a:r>
                <a:rPr lang="vi-VN" sz="1600" dirty="0">
                  <a:solidFill>
                    <a:srgbClr val="3D3D3D"/>
                  </a:solidFill>
                  <a:latin typeface="Roboto"/>
                  <a:ea typeface="Roboto"/>
                  <a:cs typeface="Roboto"/>
                  <a:sym typeface="Roboto"/>
                </a:rPr>
                <a:t>hiệu suất của mô hình, khái quát hóa tốt hơn</a:t>
              </a:r>
              <a:endParaRPr sz="1600" dirty="0">
                <a:solidFill>
                  <a:srgbClr val="3D3D3D"/>
                </a:solidFill>
                <a:latin typeface="Roboto"/>
                <a:ea typeface="Roboto"/>
                <a:cs typeface="Roboto"/>
                <a:sym typeface="Roboto"/>
              </a:endParaRPr>
            </a:p>
          </p:txBody>
        </p:sp>
        <p:sp>
          <p:nvSpPr>
            <p:cNvPr id="31" name="Google Shape;96;p18">
              <a:extLst>
                <a:ext uri="{FF2B5EF4-FFF2-40B4-BE49-F238E27FC236}">
                  <a16:creationId xmlns:a16="http://schemas.microsoft.com/office/drawing/2014/main" id="{48ADD6F8-D7C8-F7F6-1F8C-06A6DC77B688}"/>
                </a:ext>
              </a:extLst>
            </p:cNvPr>
            <p:cNvSpPr/>
            <p:nvPr/>
          </p:nvSpPr>
          <p:spPr>
            <a:xfrm>
              <a:off x="5592550" y="19912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2" name="Google Shape;110;p18">
            <a:extLst>
              <a:ext uri="{FF2B5EF4-FFF2-40B4-BE49-F238E27FC236}">
                <a16:creationId xmlns:a16="http://schemas.microsoft.com/office/drawing/2014/main" id="{20111C09-248A-9ED4-D77E-756B6674CFF2}"/>
              </a:ext>
            </a:extLst>
          </p:cNvPr>
          <p:cNvGrpSpPr/>
          <p:nvPr/>
        </p:nvGrpSpPr>
        <p:grpSpPr>
          <a:xfrm>
            <a:off x="6795342" y="4197106"/>
            <a:ext cx="3946230" cy="666300"/>
            <a:chOff x="5592550" y="2731350"/>
            <a:chExt cx="3946230" cy="666300"/>
          </a:xfrm>
        </p:grpSpPr>
        <p:sp>
          <p:nvSpPr>
            <p:cNvPr id="33" name="Google Shape;111;p18">
              <a:extLst>
                <a:ext uri="{FF2B5EF4-FFF2-40B4-BE49-F238E27FC236}">
                  <a16:creationId xmlns:a16="http://schemas.microsoft.com/office/drawing/2014/main" id="{FA3EF425-8815-057B-1FD1-71578A84F0CF}"/>
                </a:ext>
              </a:extLst>
            </p:cNvPr>
            <p:cNvSpPr/>
            <p:nvPr/>
          </p:nvSpPr>
          <p:spPr>
            <a:xfrm>
              <a:off x="5766550" y="2731350"/>
              <a:ext cx="3772230" cy="666300"/>
            </a:xfrm>
            <a:prstGeom prst="roundRect">
              <a:avLst>
                <a:gd name="adj" fmla="val 50000"/>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latin typeface="Roboto"/>
                  <a:ea typeface="Roboto"/>
                  <a:cs typeface="Roboto"/>
                  <a:sym typeface="Roboto"/>
                </a:rPr>
                <a:t>Lý do: </a:t>
              </a:r>
              <a:r>
                <a:rPr lang="vi-VN" sz="1600" dirty="0">
                  <a:solidFill>
                    <a:srgbClr val="3D3D3D"/>
                  </a:solidFill>
                  <a:latin typeface="Roboto"/>
                  <a:ea typeface="Roboto"/>
                  <a:cs typeface="Roboto"/>
                  <a:sym typeface="Roboto"/>
                </a:rPr>
                <a:t>Mô hình quá phức tạp, hấp thụ </a:t>
              </a:r>
              <a:r>
                <a:rPr lang="vi-VN" sz="1600" b="1" dirty="0">
                  <a:solidFill>
                    <a:srgbClr val="3D3D3D"/>
                  </a:solidFill>
                  <a:latin typeface="Roboto"/>
                  <a:ea typeface="Roboto"/>
                  <a:cs typeface="Roboto"/>
                  <a:sym typeface="Roboto"/>
                </a:rPr>
                <a:t>noise</a:t>
              </a:r>
              <a:r>
                <a:rPr lang="vi-VN" sz="1600" dirty="0">
                  <a:solidFill>
                    <a:srgbClr val="3D3D3D"/>
                  </a:solidFill>
                  <a:latin typeface="Roboto"/>
                  <a:ea typeface="Roboto"/>
                  <a:cs typeface="Roboto"/>
                  <a:sym typeface="Roboto"/>
                </a:rPr>
                <a:t> trong dữ liệu đào tạo hơn là mô hình cơ bản</a:t>
              </a:r>
              <a:endParaRPr sz="1600" dirty="0">
                <a:solidFill>
                  <a:srgbClr val="3D3D3D"/>
                </a:solidFill>
                <a:latin typeface="Roboto"/>
                <a:ea typeface="Roboto"/>
                <a:cs typeface="Roboto"/>
                <a:sym typeface="Roboto"/>
              </a:endParaRPr>
            </a:p>
          </p:txBody>
        </p:sp>
        <p:sp>
          <p:nvSpPr>
            <p:cNvPr id="34" name="Google Shape;99;p18">
              <a:extLst>
                <a:ext uri="{FF2B5EF4-FFF2-40B4-BE49-F238E27FC236}">
                  <a16:creationId xmlns:a16="http://schemas.microsoft.com/office/drawing/2014/main" id="{36CE1933-805A-E147-B13A-34E2FC829D87}"/>
                </a:ext>
              </a:extLst>
            </p:cNvPr>
            <p:cNvSpPr/>
            <p:nvPr/>
          </p:nvSpPr>
          <p:spPr>
            <a:xfrm>
              <a:off x="5592550" y="2963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35" name="Google Shape;112;p18">
            <a:extLst>
              <a:ext uri="{FF2B5EF4-FFF2-40B4-BE49-F238E27FC236}">
                <a16:creationId xmlns:a16="http://schemas.microsoft.com/office/drawing/2014/main" id="{4513C54B-DED8-4BB5-D078-03752B3A67FD}"/>
              </a:ext>
            </a:extLst>
          </p:cNvPr>
          <p:cNvGrpSpPr/>
          <p:nvPr/>
        </p:nvGrpSpPr>
        <p:grpSpPr>
          <a:xfrm>
            <a:off x="6795342" y="5194726"/>
            <a:ext cx="3704490" cy="742800"/>
            <a:chOff x="5592550" y="3592650"/>
            <a:chExt cx="3704490" cy="742800"/>
          </a:xfrm>
        </p:grpSpPr>
        <p:sp>
          <p:nvSpPr>
            <p:cNvPr id="36" name="Google Shape;113;p18">
              <a:extLst>
                <a:ext uri="{FF2B5EF4-FFF2-40B4-BE49-F238E27FC236}">
                  <a16:creationId xmlns:a16="http://schemas.microsoft.com/office/drawing/2014/main" id="{FEC1FC08-7B6C-0F4E-E8FD-90ABF22760E6}"/>
                </a:ext>
              </a:extLst>
            </p:cNvPr>
            <p:cNvSpPr/>
            <p:nvPr/>
          </p:nvSpPr>
          <p:spPr>
            <a:xfrm>
              <a:off x="5766550" y="3592650"/>
              <a:ext cx="3530490" cy="7428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latin typeface="Roboto"/>
                  <a:ea typeface="Roboto"/>
                  <a:cs typeface="Roboto"/>
                  <a:sym typeface="Roboto"/>
                </a:rPr>
                <a:t>Giải pháp: Loại bỏ </a:t>
              </a:r>
              <a:r>
                <a:rPr lang="vi-VN" sz="1600" dirty="0">
                  <a:solidFill>
                    <a:srgbClr val="3D3D3D"/>
                  </a:solidFill>
                  <a:latin typeface="Roboto"/>
                  <a:ea typeface="Roboto"/>
                  <a:cs typeface="Roboto"/>
                  <a:sym typeface="Roboto"/>
                </a:rPr>
                <a:t>các đặc trưng không liên quan hoặc dư thừa → độ phức tạp của mô hình được </a:t>
              </a:r>
              <a:r>
                <a:rPr lang="vi-VN" sz="1600" b="1" dirty="0">
                  <a:solidFill>
                    <a:srgbClr val="3D3D3D"/>
                  </a:solidFill>
                  <a:latin typeface="Roboto"/>
                  <a:ea typeface="Roboto"/>
                  <a:cs typeface="Roboto"/>
                  <a:sym typeface="Roboto"/>
                </a:rPr>
                <a:t>giảm</a:t>
              </a:r>
              <a:r>
                <a:rPr lang="vi-VN" sz="1600" dirty="0">
                  <a:solidFill>
                    <a:srgbClr val="3D3D3D"/>
                  </a:solidFill>
                  <a:latin typeface="Roboto"/>
                  <a:ea typeface="Roboto"/>
                  <a:cs typeface="Roboto"/>
                  <a:sym typeface="Roboto"/>
                </a:rPr>
                <a:t> → tránh over-fitting</a:t>
              </a:r>
              <a:endParaRPr sz="1600" dirty="0">
                <a:solidFill>
                  <a:srgbClr val="3D3D3D"/>
                </a:solidFill>
                <a:latin typeface="Roboto"/>
                <a:ea typeface="Roboto"/>
                <a:cs typeface="Roboto"/>
                <a:sym typeface="Roboto"/>
              </a:endParaRPr>
            </a:p>
          </p:txBody>
        </p:sp>
        <p:sp>
          <p:nvSpPr>
            <p:cNvPr id="37" name="Google Shape;101;p18">
              <a:extLst>
                <a:ext uri="{FF2B5EF4-FFF2-40B4-BE49-F238E27FC236}">
                  <a16:creationId xmlns:a16="http://schemas.microsoft.com/office/drawing/2014/main" id="{F2F026A1-A6C2-6DB4-88A6-1B50B335BB48}"/>
                </a:ext>
              </a:extLst>
            </p:cNvPr>
            <p:cNvSpPr/>
            <p:nvPr/>
          </p:nvSpPr>
          <p:spPr>
            <a:xfrm>
              <a:off x="5592550" y="38779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30</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89;p45">
            <a:extLst>
              <a:ext uri="{FF2B5EF4-FFF2-40B4-BE49-F238E27FC236}">
                <a16:creationId xmlns:a16="http://schemas.microsoft.com/office/drawing/2014/main" id="{3DAAAEE9-D844-FC49-E49F-2655FD772747}"/>
              </a:ext>
            </a:extLst>
          </p:cNvPr>
          <p:cNvSpPr txBox="1">
            <a:spLocks noGrp="1"/>
          </p:cNvSpPr>
          <p:nvPr>
            <p:ph type="title"/>
          </p:nvPr>
        </p:nvSpPr>
        <p:spPr>
          <a:xfrm>
            <a:off x="963342" y="531164"/>
            <a:ext cx="8520600" cy="572700"/>
          </a:xfrm>
          <a:prstGeom prst="rect">
            <a:avLst/>
          </a:prstGeom>
          <a:noFill/>
          <a:ln>
            <a:noFill/>
          </a:ln>
        </p:spPr>
        <p:txBody>
          <a:bodyPr spcFirstLastPara="1" wrap="square" lIns="91425" tIns="91425" rIns="91425" bIns="91425" anchor="t" anchorCtr="0">
            <a:noAutofit/>
          </a:bodyPr>
          <a:lstStyle/>
          <a:p>
            <a:pPr lvl="0">
              <a:lnSpc>
                <a:spcPct val="100000"/>
              </a:lnSpc>
              <a:buSzPct val="111111"/>
            </a:pPr>
            <a:r>
              <a:rPr lang="vi-VN" sz="3600" dirty="0"/>
              <a:t>Giảm chiều</a:t>
            </a:r>
            <a:endParaRPr sz="3600" dirty="0"/>
          </a:p>
        </p:txBody>
      </p:sp>
      <p:sp>
        <p:nvSpPr>
          <p:cNvPr id="3" name="Google Shape;490;p45">
            <a:extLst>
              <a:ext uri="{FF2B5EF4-FFF2-40B4-BE49-F238E27FC236}">
                <a16:creationId xmlns:a16="http://schemas.microsoft.com/office/drawing/2014/main" id="{B61ABB0B-75E9-542A-7172-F0D32FF5FBB8}"/>
              </a:ext>
            </a:extLst>
          </p:cNvPr>
          <p:cNvSpPr txBox="1">
            <a:spLocks noGrp="1"/>
          </p:cNvSpPr>
          <p:nvPr>
            <p:ph type="body" idx="1"/>
          </p:nvPr>
        </p:nvSpPr>
        <p:spPr>
          <a:xfrm>
            <a:off x="1255556" y="1213664"/>
            <a:ext cx="9538568" cy="1182695"/>
          </a:xfrm>
          <a:prstGeom prst="rect">
            <a:avLst/>
          </a:prstGeom>
          <a:noFill/>
          <a:ln>
            <a:noFill/>
          </a:ln>
        </p:spPr>
        <p:txBody>
          <a:bodyPr spcFirstLastPara="1" wrap="square" lIns="91425" tIns="91425" rIns="91425" bIns="91425" anchor="t" anchorCtr="0">
            <a:normAutofit/>
          </a:bodyPr>
          <a:lstStyle/>
          <a:p>
            <a:pPr lvl="0" indent="-317500">
              <a:lnSpc>
                <a:spcPct val="100000"/>
              </a:lnSpc>
              <a:spcBef>
                <a:spcPts val="0"/>
              </a:spcBef>
              <a:buClr>
                <a:schemeClr val="dk2"/>
              </a:buClr>
              <a:buSzPts val="1400"/>
              <a:buChar char="❏"/>
            </a:pPr>
            <a:r>
              <a:rPr lang="vi-VN" sz="1800" dirty="0"/>
              <a:t>Xử lý dữ liệu chiều cao bằng cách chuyển đổi các đặc trưng gốc thành không gian chiều thấp hơn
Cải thiện hiệu suất mô hình bằng cách giảm nhiễu và dự phòng trong dữ liệu</a:t>
            </a:r>
            <a:endParaRPr sz="1800" dirty="0"/>
          </a:p>
        </p:txBody>
      </p:sp>
      <p:sp>
        <p:nvSpPr>
          <p:cNvPr id="4" name="Google Shape;492;p45">
            <a:extLst>
              <a:ext uri="{FF2B5EF4-FFF2-40B4-BE49-F238E27FC236}">
                <a16:creationId xmlns:a16="http://schemas.microsoft.com/office/drawing/2014/main" id="{DE591CEC-BD9C-E16F-4786-2A20D44E3C27}"/>
              </a:ext>
            </a:extLst>
          </p:cNvPr>
          <p:cNvSpPr txBox="1"/>
          <p:nvPr/>
        </p:nvSpPr>
        <p:spPr>
          <a:xfrm>
            <a:off x="7356346" y="6050571"/>
            <a:ext cx="3974700" cy="32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i="1" u="sng" dirty="0">
                <a:solidFill>
                  <a:schemeClr val="hlink"/>
                </a:solidFill>
                <a:hlinkClick r:id="rId3"/>
              </a:rPr>
              <a:t>https://machinelearningcoban.com/2017/06/15/pca/</a:t>
            </a:r>
            <a:r>
              <a:rPr lang="en" sz="1200" i="1" dirty="0"/>
              <a:t> </a:t>
            </a:r>
            <a:endParaRPr sz="1200" i="1" dirty="0"/>
          </a:p>
        </p:txBody>
      </p:sp>
      <p:pic>
        <p:nvPicPr>
          <p:cNvPr id="5" name="Google Shape;491;p45">
            <a:extLst>
              <a:ext uri="{FF2B5EF4-FFF2-40B4-BE49-F238E27FC236}">
                <a16:creationId xmlns:a16="http://schemas.microsoft.com/office/drawing/2014/main" id="{75191F0D-E47F-120E-3620-02C3D8D2AD95}"/>
              </a:ext>
            </a:extLst>
          </p:cNvPr>
          <p:cNvPicPr preferRelativeResize="0"/>
          <p:nvPr/>
        </p:nvPicPr>
        <p:blipFill>
          <a:blip r:embed="rId4">
            <a:alphaModFix/>
          </a:blip>
          <a:stretch>
            <a:fillRect/>
          </a:stretch>
        </p:blipFill>
        <p:spPr>
          <a:xfrm>
            <a:off x="3894054" y="2174521"/>
            <a:ext cx="2790525" cy="4301099"/>
          </a:xfrm>
          <a:prstGeom prst="rect">
            <a:avLst/>
          </a:prstGeom>
          <a:noFill/>
          <a:ln>
            <a:noFill/>
          </a:ln>
        </p:spPr>
      </p:pic>
    </p:spTree>
    <p:extLst>
      <p:ext uri="{BB962C8B-B14F-4D97-AF65-F5344CB8AC3E}">
        <p14:creationId xmlns:p14="http://schemas.microsoft.com/office/powerpoint/2010/main" val="1217281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31</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497;p46">
            <a:extLst>
              <a:ext uri="{FF2B5EF4-FFF2-40B4-BE49-F238E27FC236}">
                <a16:creationId xmlns:a16="http://schemas.microsoft.com/office/drawing/2014/main" id="{3A512843-9C8C-A536-0967-EEA50BF2A3BB}"/>
              </a:ext>
            </a:extLst>
          </p:cNvPr>
          <p:cNvSpPr txBox="1">
            <a:spLocks noGrp="1"/>
          </p:cNvSpPr>
          <p:nvPr>
            <p:ph type="title"/>
          </p:nvPr>
        </p:nvSpPr>
        <p:spPr>
          <a:xfrm>
            <a:off x="1007606" y="406764"/>
            <a:ext cx="8520600" cy="572700"/>
          </a:xfrm>
          <a:prstGeom prst="rect">
            <a:avLst/>
          </a:prstGeom>
          <a:noFill/>
          <a:ln>
            <a:noFill/>
          </a:ln>
        </p:spPr>
        <p:txBody>
          <a:bodyPr spcFirstLastPara="1" wrap="square" lIns="91425" tIns="91425" rIns="91425" bIns="91425" anchor="t" anchorCtr="0">
            <a:noAutofit/>
          </a:bodyPr>
          <a:lstStyle/>
          <a:p>
            <a:pPr lvl="0">
              <a:lnSpc>
                <a:spcPct val="100000"/>
              </a:lnSpc>
              <a:buSzPct val="111111"/>
            </a:pPr>
            <a:r>
              <a:rPr lang="en-US" sz="3600" dirty="0" err="1"/>
              <a:t>Phân</a:t>
            </a:r>
            <a:r>
              <a:rPr lang="en-US" sz="3600" dirty="0"/>
              <a:t> </a:t>
            </a:r>
            <a:r>
              <a:rPr lang="en-US" sz="3600" dirty="0" err="1"/>
              <a:t>tích</a:t>
            </a:r>
            <a:r>
              <a:rPr lang="en-US" sz="3600" dirty="0"/>
              <a:t> </a:t>
            </a:r>
            <a:r>
              <a:rPr lang="en-US" sz="3600" dirty="0" err="1"/>
              <a:t>thành</a:t>
            </a:r>
            <a:r>
              <a:rPr lang="en-US" sz="3600" dirty="0"/>
              <a:t> </a:t>
            </a:r>
            <a:r>
              <a:rPr lang="en-US" sz="3600" dirty="0" err="1"/>
              <a:t>phần</a:t>
            </a:r>
            <a:r>
              <a:rPr lang="en-US" sz="3600" dirty="0"/>
              <a:t> </a:t>
            </a:r>
            <a:r>
              <a:rPr lang="en-US" sz="3600" dirty="0" err="1"/>
              <a:t>chính</a:t>
            </a:r>
            <a:r>
              <a:rPr lang="en-US" sz="3600" dirty="0"/>
              <a:t> - PCA</a:t>
            </a:r>
            <a:endParaRPr sz="3600" dirty="0"/>
          </a:p>
        </p:txBody>
      </p:sp>
      <p:sp>
        <p:nvSpPr>
          <p:cNvPr id="3" name="Google Shape;498;p46">
            <a:extLst>
              <a:ext uri="{FF2B5EF4-FFF2-40B4-BE49-F238E27FC236}">
                <a16:creationId xmlns:a16="http://schemas.microsoft.com/office/drawing/2014/main" id="{83E7B882-6AC8-D181-3765-461D583F6924}"/>
              </a:ext>
            </a:extLst>
          </p:cNvPr>
          <p:cNvSpPr txBox="1">
            <a:spLocks noGrp="1"/>
          </p:cNvSpPr>
          <p:nvPr>
            <p:ph type="body" idx="1"/>
          </p:nvPr>
        </p:nvSpPr>
        <p:spPr>
          <a:xfrm>
            <a:off x="1404776" y="1224592"/>
            <a:ext cx="8520600" cy="572700"/>
          </a:xfrm>
          <a:prstGeom prst="rect">
            <a:avLst/>
          </a:prstGeom>
          <a:noFill/>
          <a:ln>
            <a:noFill/>
          </a:ln>
        </p:spPr>
        <p:txBody>
          <a:bodyPr spcFirstLastPara="1" wrap="square" lIns="91425" tIns="91425" rIns="91425" bIns="91425" anchor="t" anchorCtr="0">
            <a:normAutofit/>
          </a:bodyPr>
          <a:lstStyle/>
          <a:p>
            <a:pPr lvl="0" indent="-317500">
              <a:lnSpc>
                <a:spcPct val="115000"/>
              </a:lnSpc>
              <a:spcBef>
                <a:spcPts val="0"/>
              </a:spcBef>
              <a:buSzPts val="1400"/>
              <a:buChar char="❏"/>
            </a:pPr>
            <a:r>
              <a:rPr lang="vi-VN" sz="1800" dirty="0"/>
              <a:t>PCA từng bước</a:t>
            </a:r>
            <a:endParaRPr sz="1800" dirty="0"/>
          </a:p>
        </p:txBody>
      </p:sp>
      <p:pic>
        <p:nvPicPr>
          <p:cNvPr id="4" name="Google Shape;499;p46">
            <a:extLst>
              <a:ext uri="{FF2B5EF4-FFF2-40B4-BE49-F238E27FC236}">
                <a16:creationId xmlns:a16="http://schemas.microsoft.com/office/drawing/2014/main" id="{B57B6948-6650-22A1-4365-17B3703D1BB7}"/>
              </a:ext>
            </a:extLst>
          </p:cNvPr>
          <p:cNvPicPr preferRelativeResize="0"/>
          <p:nvPr/>
        </p:nvPicPr>
        <p:blipFill rotWithShape="1">
          <a:blip r:embed="rId3">
            <a:alphaModFix/>
          </a:blip>
          <a:srcRect/>
          <a:stretch/>
        </p:blipFill>
        <p:spPr>
          <a:xfrm>
            <a:off x="2837793" y="1391958"/>
            <a:ext cx="6043447" cy="4792276"/>
          </a:xfrm>
          <a:prstGeom prst="rect">
            <a:avLst/>
          </a:prstGeom>
          <a:noFill/>
          <a:ln>
            <a:noFill/>
          </a:ln>
        </p:spPr>
      </p:pic>
      <p:sp>
        <p:nvSpPr>
          <p:cNvPr id="5" name="Google Shape;500;p46">
            <a:extLst>
              <a:ext uri="{FF2B5EF4-FFF2-40B4-BE49-F238E27FC236}">
                <a16:creationId xmlns:a16="http://schemas.microsoft.com/office/drawing/2014/main" id="{F51BDA0D-3C47-012B-5233-9EAA233653C6}"/>
              </a:ext>
            </a:extLst>
          </p:cNvPr>
          <p:cNvSpPr txBox="1"/>
          <p:nvPr/>
        </p:nvSpPr>
        <p:spPr>
          <a:xfrm>
            <a:off x="7690325" y="6175901"/>
            <a:ext cx="40182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200" i="1" u="sng" dirty="0">
                <a:solidFill>
                  <a:schemeClr val="hlink"/>
                </a:solidFill>
                <a:hlinkClick r:id="rId4"/>
              </a:rPr>
              <a:t>https://machinelearningcoban.com/2017/06/15/pca/</a:t>
            </a:r>
            <a:r>
              <a:rPr lang="en" sz="1200" i="1" dirty="0"/>
              <a:t> </a:t>
            </a:r>
            <a:endParaRPr sz="1200" b="0" i="1"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1764422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32</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05;p47">
            <a:extLst>
              <a:ext uri="{FF2B5EF4-FFF2-40B4-BE49-F238E27FC236}">
                <a16:creationId xmlns:a16="http://schemas.microsoft.com/office/drawing/2014/main" id="{D6ADC71A-93E1-FA84-F24E-2ECC62C55E21}"/>
              </a:ext>
            </a:extLst>
          </p:cNvPr>
          <p:cNvSpPr txBox="1">
            <a:spLocks noGrp="1"/>
          </p:cNvSpPr>
          <p:nvPr>
            <p:ph type="title"/>
          </p:nvPr>
        </p:nvSpPr>
        <p:spPr>
          <a:xfrm>
            <a:off x="1040523" y="496103"/>
            <a:ext cx="10460073" cy="572700"/>
          </a:xfrm>
          <a:prstGeom prst="rect">
            <a:avLst/>
          </a:prstGeom>
        </p:spPr>
        <p:txBody>
          <a:bodyPr spcFirstLastPara="1" wrap="square" lIns="91425" tIns="91425" rIns="91425" bIns="91425" anchor="t" anchorCtr="0">
            <a:noAutofit/>
          </a:bodyPr>
          <a:lstStyle/>
          <a:p>
            <a:pPr lvl="0"/>
            <a:r>
              <a:rPr lang="vi-VN" sz="3600" dirty="0"/>
              <a:t>Giảm chiều: Ưu điểm và nhược điểm</a:t>
            </a:r>
            <a:endParaRPr sz="3600" dirty="0"/>
          </a:p>
        </p:txBody>
      </p:sp>
      <p:grpSp>
        <p:nvGrpSpPr>
          <p:cNvPr id="3" name="Google Shape;507;p47">
            <a:extLst>
              <a:ext uri="{FF2B5EF4-FFF2-40B4-BE49-F238E27FC236}">
                <a16:creationId xmlns:a16="http://schemas.microsoft.com/office/drawing/2014/main" id="{7DE37964-D04F-0137-A1BE-8F0AB04363C5}"/>
              </a:ext>
            </a:extLst>
          </p:cNvPr>
          <p:cNvGrpSpPr/>
          <p:nvPr/>
        </p:nvGrpSpPr>
        <p:grpSpPr>
          <a:xfrm>
            <a:off x="1117555" y="1325277"/>
            <a:ext cx="4545826" cy="4068966"/>
            <a:chOff x="2459924" y="1146350"/>
            <a:chExt cx="2035800" cy="2399700"/>
          </a:xfrm>
        </p:grpSpPr>
        <p:sp>
          <p:nvSpPr>
            <p:cNvPr id="4" name="Google Shape;508;p47">
              <a:extLst>
                <a:ext uri="{FF2B5EF4-FFF2-40B4-BE49-F238E27FC236}">
                  <a16:creationId xmlns:a16="http://schemas.microsoft.com/office/drawing/2014/main" id="{7406AF09-A932-F937-4122-2E02D7F49A4B}"/>
                </a:ext>
              </a:extLst>
            </p:cNvPr>
            <p:cNvSpPr/>
            <p:nvPr/>
          </p:nvSpPr>
          <p:spPr>
            <a:xfrm rot="16200000">
              <a:off x="2277974" y="1328300"/>
              <a:ext cx="2399700" cy="2035800"/>
            </a:xfrm>
            <a:prstGeom prst="rightArrowCallout">
              <a:avLst>
                <a:gd name="adj1" fmla="val 9283"/>
                <a:gd name="adj2" fmla="val 13570"/>
                <a:gd name="adj3" fmla="val 16082"/>
                <a:gd name="adj4" fmla="val 81236"/>
              </a:avLst>
            </a:prstGeom>
            <a:solidFill>
              <a:srgbClr val="A1C3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09;p47">
              <a:extLst>
                <a:ext uri="{FF2B5EF4-FFF2-40B4-BE49-F238E27FC236}">
                  <a16:creationId xmlns:a16="http://schemas.microsoft.com/office/drawing/2014/main" id="{61A36965-D3C6-A280-FEA3-22AFDCEEB8BD}"/>
                </a:ext>
              </a:extLst>
            </p:cNvPr>
            <p:cNvSpPr/>
            <p:nvPr/>
          </p:nvSpPr>
          <p:spPr>
            <a:xfrm flipH="1">
              <a:off x="2504627" y="1686400"/>
              <a:ext cx="19380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10;p47">
              <a:extLst>
                <a:ext uri="{FF2B5EF4-FFF2-40B4-BE49-F238E27FC236}">
                  <a16:creationId xmlns:a16="http://schemas.microsoft.com/office/drawing/2014/main" id="{11B8DEC3-7BD6-AC66-E8F3-DF0131CAD657}"/>
                </a:ext>
              </a:extLst>
            </p:cNvPr>
            <p:cNvSpPr txBox="1"/>
            <p:nvPr/>
          </p:nvSpPr>
          <p:spPr>
            <a:xfrm>
              <a:off x="2504629" y="1833250"/>
              <a:ext cx="18942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2000" b="1" dirty="0">
                  <a:solidFill>
                    <a:srgbClr val="FFFFFF"/>
                  </a:solidFill>
                  <a:latin typeface="Roboto"/>
                  <a:ea typeface="Roboto"/>
                  <a:cs typeface="Roboto"/>
                  <a:sym typeface="Roboto"/>
                </a:rPr>
                <a:t>Lợi thế</a:t>
              </a:r>
              <a:r>
                <a:rPr lang="vi-VN" sz="2000" dirty="0">
                  <a:solidFill>
                    <a:srgbClr val="FFFFFF"/>
                  </a:solidFill>
                  <a:latin typeface="Roboto"/>
                  <a:ea typeface="Roboto"/>
                  <a:cs typeface="Roboto"/>
                  <a:sym typeface="Roboto"/>
                </a:rPr>
                <a:t>
- Hiệu quả tính toán
- Trực quan hóa: 2D hoặc 3D
- Loại bỏ tiếng ồn: loại bỏ các thành phần phương sai thấp, thường tương ứng với tiếng ồn</a:t>
              </a:r>
              <a:endParaRPr sz="1600" dirty="0">
                <a:solidFill>
                  <a:srgbClr val="FFFFFF"/>
                </a:solidFill>
                <a:latin typeface="Roboto"/>
                <a:ea typeface="Roboto"/>
                <a:cs typeface="Roboto"/>
                <a:sym typeface="Roboto"/>
              </a:endParaRPr>
            </a:p>
          </p:txBody>
        </p:sp>
      </p:grpSp>
      <p:grpSp>
        <p:nvGrpSpPr>
          <p:cNvPr id="7" name="Google Shape;511;p47">
            <a:extLst>
              <a:ext uri="{FF2B5EF4-FFF2-40B4-BE49-F238E27FC236}">
                <a16:creationId xmlns:a16="http://schemas.microsoft.com/office/drawing/2014/main" id="{68F69A9E-A0F9-329F-B3C9-20FFD2341638}"/>
              </a:ext>
            </a:extLst>
          </p:cNvPr>
          <p:cNvGrpSpPr/>
          <p:nvPr/>
        </p:nvGrpSpPr>
        <p:grpSpPr>
          <a:xfrm>
            <a:off x="6809226" y="1980892"/>
            <a:ext cx="4691369" cy="4068967"/>
            <a:chOff x="4572084" y="1597469"/>
            <a:chExt cx="1827900" cy="2399700"/>
          </a:xfrm>
        </p:grpSpPr>
        <p:sp>
          <p:nvSpPr>
            <p:cNvPr id="8" name="Google Shape;512;p47">
              <a:extLst>
                <a:ext uri="{FF2B5EF4-FFF2-40B4-BE49-F238E27FC236}">
                  <a16:creationId xmlns:a16="http://schemas.microsoft.com/office/drawing/2014/main" id="{61697AE8-F671-54FD-ECE1-6D5B62BDB4BC}"/>
                </a:ext>
              </a:extLst>
            </p:cNvPr>
            <p:cNvSpPr/>
            <p:nvPr/>
          </p:nvSpPr>
          <p:spPr>
            <a:xfrm rot="5400000">
              <a:off x="4286184" y="1883369"/>
              <a:ext cx="2399700" cy="1827900"/>
            </a:xfrm>
            <a:prstGeom prst="rightArrowCallout">
              <a:avLst>
                <a:gd name="adj1" fmla="val 9283"/>
                <a:gd name="adj2" fmla="val 13570"/>
                <a:gd name="adj3" fmla="val 16082"/>
                <a:gd name="adj4" fmla="val 81236"/>
              </a:avLst>
            </a:prstGeom>
            <a:solidFill>
              <a:srgbClr val="0944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3;p47">
              <a:extLst>
                <a:ext uri="{FF2B5EF4-FFF2-40B4-BE49-F238E27FC236}">
                  <a16:creationId xmlns:a16="http://schemas.microsoft.com/office/drawing/2014/main" id="{AB1B9824-E296-CC56-F3F2-92B1E8F96405}"/>
                </a:ext>
              </a:extLst>
            </p:cNvPr>
            <p:cNvSpPr/>
            <p:nvPr/>
          </p:nvSpPr>
          <p:spPr>
            <a:xfrm rot="10800000" flipH="1">
              <a:off x="4662018" y="1687411"/>
              <a:ext cx="1649400" cy="1769700"/>
            </a:xfrm>
            <a:prstGeom prst="snip1Rect">
              <a:avLst>
                <a:gd name="adj" fmla="val 0"/>
              </a:avLst>
            </a:prstGeom>
            <a:solidFill>
              <a:srgbClr val="0C5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14;p47">
              <a:extLst>
                <a:ext uri="{FF2B5EF4-FFF2-40B4-BE49-F238E27FC236}">
                  <a16:creationId xmlns:a16="http://schemas.microsoft.com/office/drawing/2014/main" id="{A94079E2-6AA2-E04A-2DE5-0B73E049FEA5}"/>
                </a:ext>
              </a:extLst>
            </p:cNvPr>
            <p:cNvSpPr txBox="1"/>
            <p:nvPr/>
          </p:nvSpPr>
          <p:spPr>
            <a:xfrm>
              <a:off x="4662018" y="1684083"/>
              <a:ext cx="1649400" cy="1476000"/>
            </a:xfrm>
            <a:prstGeom prst="rect">
              <a:avLst/>
            </a:prstGeom>
            <a:noFill/>
            <a:ln>
              <a:noFill/>
            </a:ln>
          </p:spPr>
          <p:txBody>
            <a:bodyPr spcFirstLastPara="1" wrap="square" lIns="91425" tIns="91425" rIns="91425" bIns="91425" anchor="t" anchorCtr="0">
              <a:noAutofit/>
            </a:bodyPr>
            <a:lstStyle/>
            <a:p>
              <a:pPr lvl="0" algn="ctr">
                <a:lnSpc>
                  <a:spcPct val="115000"/>
                </a:lnSpc>
              </a:pPr>
              <a:r>
                <a:rPr lang="vi-VN" sz="1800" b="1" dirty="0">
                  <a:solidFill>
                    <a:srgbClr val="FFFFFF"/>
                  </a:solidFill>
                  <a:latin typeface="Roboto"/>
                  <a:ea typeface="Roboto"/>
                  <a:cs typeface="Roboto"/>
                  <a:sym typeface="Roboto"/>
                </a:rPr>
                <a:t>Khó khăn</a:t>
              </a:r>
              <a:r>
                <a:rPr lang="vi-VN" sz="1800" dirty="0">
                  <a:solidFill>
                    <a:srgbClr val="FFFFFF"/>
                  </a:solidFill>
                  <a:latin typeface="Roboto"/>
                  <a:ea typeface="Roboto"/>
                  <a:cs typeface="Roboto"/>
                  <a:sym typeface="Roboto"/>
                </a:rPr>
                <a:t>
- Khả năng diễn giải: sự kết hợp của các đặc trưng ban đầu và thường khó giải thích
- Có thể không phù hợp với tất cả các loại dữ liệu
- Không có lựa chọn cụ thể: không cung cấp một tập hợp con cụ thể các đặc trưng quan trọng hơn</a:t>
              </a:r>
              <a:endParaRPr dirty="0">
                <a:solidFill>
                  <a:schemeClr val="lt1"/>
                </a:solidFill>
              </a:endParaRPr>
            </a:p>
          </p:txBody>
        </p:sp>
      </p:grpSp>
    </p:spTree>
    <p:extLst>
      <p:ext uri="{BB962C8B-B14F-4D97-AF65-F5344CB8AC3E}">
        <p14:creationId xmlns:p14="http://schemas.microsoft.com/office/powerpoint/2010/main" val="17881320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33</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19;p48">
            <a:extLst>
              <a:ext uri="{FF2B5EF4-FFF2-40B4-BE49-F238E27FC236}">
                <a16:creationId xmlns:a16="http://schemas.microsoft.com/office/drawing/2014/main" id="{2D769236-3508-2FC5-1C5B-04E5C0B24382}"/>
              </a:ext>
            </a:extLst>
          </p:cNvPr>
          <p:cNvSpPr txBox="1">
            <a:spLocks noGrp="1"/>
          </p:cNvSpPr>
          <p:nvPr>
            <p:ph type="title"/>
          </p:nvPr>
        </p:nvSpPr>
        <p:spPr>
          <a:xfrm>
            <a:off x="1120996" y="524003"/>
            <a:ext cx="8520600" cy="572700"/>
          </a:xfrm>
          <a:prstGeom prst="rect">
            <a:avLst/>
          </a:prstGeom>
        </p:spPr>
        <p:txBody>
          <a:bodyPr spcFirstLastPara="1" wrap="square" lIns="91425" tIns="91425" rIns="91425" bIns="91425" anchor="t" anchorCtr="0">
            <a:noAutofit/>
          </a:bodyPr>
          <a:lstStyle/>
          <a:p>
            <a:pPr lvl="0"/>
            <a:r>
              <a:rPr lang="vi-VN" sz="3600" dirty="0"/>
              <a:t>The Random Bar: Bước 1</a:t>
            </a:r>
            <a:endParaRPr sz="3600" dirty="0"/>
          </a:p>
        </p:txBody>
      </p:sp>
      <p:pic>
        <p:nvPicPr>
          <p:cNvPr id="3" name="Google Shape;521;p48">
            <a:extLst>
              <a:ext uri="{FF2B5EF4-FFF2-40B4-BE49-F238E27FC236}">
                <a16:creationId xmlns:a16="http://schemas.microsoft.com/office/drawing/2014/main" id="{B432E66E-A361-26F6-1435-7C69080F6412}"/>
              </a:ext>
            </a:extLst>
          </p:cNvPr>
          <p:cNvPicPr preferRelativeResize="0"/>
          <p:nvPr/>
        </p:nvPicPr>
        <p:blipFill>
          <a:blip r:embed="rId3">
            <a:alphaModFix/>
          </a:blip>
          <a:stretch>
            <a:fillRect/>
          </a:stretch>
        </p:blipFill>
        <p:spPr>
          <a:xfrm>
            <a:off x="2066662" y="1604506"/>
            <a:ext cx="8058676" cy="4152434"/>
          </a:xfrm>
          <a:prstGeom prst="rect">
            <a:avLst/>
          </a:prstGeom>
          <a:noFill/>
          <a:ln>
            <a:noFill/>
          </a:ln>
        </p:spPr>
      </p:pic>
      <p:sp>
        <p:nvSpPr>
          <p:cNvPr id="4" name="Google Shape;522;p48">
            <a:extLst>
              <a:ext uri="{FF2B5EF4-FFF2-40B4-BE49-F238E27FC236}">
                <a16:creationId xmlns:a16="http://schemas.microsoft.com/office/drawing/2014/main" id="{B92384C7-856A-B3BB-A3CD-6243765331A6}"/>
              </a:ext>
            </a:extLst>
          </p:cNvPr>
          <p:cNvSpPr txBox="1"/>
          <p:nvPr/>
        </p:nvSpPr>
        <p:spPr>
          <a:xfrm>
            <a:off x="3376112" y="5958997"/>
            <a:ext cx="5763900" cy="3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i="1" u="sng" dirty="0">
                <a:solidFill>
                  <a:schemeClr val="hlink"/>
                </a:solidFill>
                <a:hlinkClick r:id="rId4"/>
              </a:rPr>
              <a:t>https://www.linkedin.com/feed/update/urn:li:activity:7059555375821307904?utm_source=share&amp;utm_medium=member_desktop</a:t>
            </a:r>
            <a:r>
              <a:rPr lang="en" sz="1200" i="1" dirty="0"/>
              <a:t> </a:t>
            </a:r>
            <a:endParaRPr sz="1200" i="1" dirty="0"/>
          </a:p>
        </p:txBody>
      </p:sp>
    </p:spTree>
    <p:extLst>
      <p:ext uri="{BB962C8B-B14F-4D97-AF65-F5344CB8AC3E}">
        <p14:creationId xmlns:p14="http://schemas.microsoft.com/office/powerpoint/2010/main" val="305425378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34</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27;p49">
            <a:extLst>
              <a:ext uri="{FF2B5EF4-FFF2-40B4-BE49-F238E27FC236}">
                <a16:creationId xmlns:a16="http://schemas.microsoft.com/office/drawing/2014/main" id="{52B7C77D-161D-67CE-AD4C-6F463BF581B3}"/>
              </a:ext>
            </a:extLst>
          </p:cNvPr>
          <p:cNvSpPr txBox="1">
            <a:spLocks noGrp="1"/>
          </p:cNvSpPr>
          <p:nvPr>
            <p:ph type="title"/>
          </p:nvPr>
        </p:nvSpPr>
        <p:spPr>
          <a:xfrm>
            <a:off x="984361" y="524004"/>
            <a:ext cx="8520600" cy="572700"/>
          </a:xfrm>
          <a:prstGeom prst="rect">
            <a:avLst/>
          </a:prstGeom>
        </p:spPr>
        <p:txBody>
          <a:bodyPr spcFirstLastPara="1" wrap="square" lIns="91425" tIns="91425" rIns="91425" bIns="91425" anchor="t" anchorCtr="0">
            <a:noAutofit/>
          </a:bodyPr>
          <a:lstStyle/>
          <a:p>
            <a:pPr lvl="0"/>
            <a:r>
              <a:rPr lang="vi-VN" sz="3600" dirty="0"/>
              <a:t>The Random Bar: Bước 2</a:t>
            </a:r>
            <a:endParaRPr sz="3600" dirty="0"/>
          </a:p>
        </p:txBody>
      </p:sp>
      <p:pic>
        <p:nvPicPr>
          <p:cNvPr id="3" name="Google Shape;529;p49">
            <a:extLst>
              <a:ext uri="{FF2B5EF4-FFF2-40B4-BE49-F238E27FC236}">
                <a16:creationId xmlns:a16="http://schemas.microsoft.com/office/drawing/2014/main" id="{09F444F4-0F35-67B1-EA6D-223EC329A102}"/>
              </a:ext>
            </a:extLst>
          </p:cNvPr>
          <p:cNvPicPr preferRelativeResize="0"/>
          <p:nvPr/>
        </p:nvPicPr>
        <p:blipFill>
          <a:blip r:embed="rId3">
            <a:alphaModFix/>
          </a:blip>
          <a:stretch>
            <a:fillRect/>
          </a:stretch>
        </p:blipFill>
        <p:spPr>
          <a:xfrm>
            <a:off x="984361" y="1997317"/>
            <a:ext cx="10583501" cy="3510455"/>
          </a:xfrm>
          <a:prstGeom prst="rect">
            <a:avLst/>
          </a:prstGeom>
          <a:noFill/>
          <a:ln>
            <a:noFill/>
          </a:ln>
        </p:spPr>
      </p:pic>
    </p:spTree>
    <p:extLst>
      <p:ext uri="{BB962C8B-B14F-4D97-AF65-F5344CB8AC3E}">
        <p14:creationId xmlns:p14="http://schemas.microsoft.com/office/powerpoint/2010/main" val="7537650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35</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34;p50">
            <a:extLst>
              <a:ext uri="{FF2B5EF4-FFF2-40B4-BE49-F238E27FC236}">
                <a16:creationId xmlns:a16="http://schemas.microsoft.com/office/drawing/2014/main" id="{EC6BE44C-7F69-3876-291A-C9C26644B116}"/>
              </a:ext>
            </a:extLst>
          </p:cNvPr>
          <p:cNvSpPr txBox="1">
            <a:spLocks noGrp="1"/>
          </p:cNvSpPr>
          <p:nvPr>
            <p:ph type="title"/>
          </p:nvPr>
        </p:nvSpPr>
        <p:spPr>
          <a:xfrm>
            <a:off x="963343" y="513493"/>
            <a:ext cx="8520600" cy="572700"/>
          </a:xfrm>
          <a:prstGeom prst="rect">
            <a:avLst/>
          </a:prstGeom>
        </p:spPr>
        <p:txBody>
          <a:bodyPr spcFirstLastPara="1" wrap="square" lIns="91425" tIns="91425" rIns="91425" bIns="91425" anchor="t" anchorCtr="0">
            <a:noAutofit/>
          </a:bodyPr>
          <a:lstStyle/>
          <a:p>
            <a:r>
              <a:rPr lang="vi-VN" sz="3600" dirty="0"/>
              <a:t>The Random Bar: Bước 3</a:t>
            </a:r>
            <a:endParaRPr sz="3600" dirty="0"/>
          </a:p>
        </p:txBody>
      </p:sp>
      <p:pic>
        <p:nvPicPr>
          <p:cNvPr id="3" name="Google Shape;536;p50">
            <a:extLst>
              <a:ext uri="{FF2B5EF4-FFF2-40B4-BE49-F238E27FC236}">
                <a16:creationId xmlns:a16="http://schemas.microsoft.com/office/drawing/2014/main" id="{C75E6209-4820-D4C7-D9EB-BA1EE7EA0AAE}"/>
              </a:ext>
            </a:extLst>
          </p:cNvPr>
          <p:cNvPicPr preferRelativeResize="0"/>
          <p:nvPr/>
        </p:nvPicPr>
        <p:blipFill>
          <a:blip r:embed="rId3">
            <a:alphaModFix/>
          </a:blip>
          <a:stretch>
            <a:fillRect/>
          </a:stretch>
        </p:blipFill>
        <p:spPr>
          <a:xfrm>
            <a:off x="1567404" y="1629104"/>
            <a:ext cx="9448074" cy="4130565"/>
          </a:xfrm>
          <a:prstGeom prst="rect">
            <a:avLst/>
          </a:prstGeom>
          <a:noFill/>
          <a:ln>
            <a:noFill/>
          </a:ln>
        </p:spPr>
      </p:pic>
    </p:spTree>
    <p:extLst>
      <p:ext uri="{BB962C8B-B14F-4D97-AF65-F5344CB8AC3E}">
        <p14:creationId xmlns:p14="http://schemas.microsoft.com/office/powerpoint/2010/main" val="132803375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36</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41;p51">
            <a:extLst>
              <a:ext uri="{FF2B5EF4-FFF2-40B4-BE49-F238E27FC236}">
                <a16:creationId xmlns:a16="http://schemas.microsoft.com/office/drawing/2014/main" id="{91E1A294-2E16-5092-DDAD-79A86908B82D}"/>
              </a:ext>
            </a:extLst>
          </p:cNvPr>
          <p:cNvSpPr txBox="1">
            <a:spLocks noGrp="1"/>
          </p:cNvSpPr>
          <p:nvPr>
            <p:ph type="title"/>
          </p:nvPr>
        </p:nvSpPr>
        <p:spPr>
          <a:xfrm>
            <a:off x="984362" y="513494"/>
            <a:ext cx="8520600" cy="572700"/>
          </a:xfrm>
          <a:prstGeom prst="rect">
            <a:avLst/>
          </a:prstGeom>
        </p:spPr>
        <p:txBody>
          <a:bodyPr spcFirstLastPara="1" wrap="square" lIns="91425" tIns="91425" rIns="91425" bIns="91425" anchor="t" anchorCtr="0">
            <a:noAutofit/>
          </a:bodyPr>
          <a:lstStyle/>
          <a:p>
            <a:pPr lvl="0"/>
            <a:r>
              <a:rPr lang="en-US" sz="3600" dirty="0" err="1"/>
              <a:t>Công</a:t>
            </a:r>
            <a:r>
              <a:rPr lang="en-US" sz="3600" dirty="0"/>
              <a:t> </a:t>
            </a:r>
            <a:r>
              <a:rPr lang="en-US" sz="3600" dirty="0" err="1"/>
              <a:t>cụ</a:t>
            </a:r>
            <a:r>
              <a:rPr lang="en-US" sz="3600" dirty="0"/>
              <a:t> </a:t>
            </a:r>
            <a:r>
              <a:rPr lang="en-US" sz="3600" dirty="0" err="1"/>
              <a:t>lựa</a:t>
            </a:r>
            <a:r>
              <a:rPr lang="en-US" sz="3600" dirty="0"/>
              <a:t> </a:t>
            </a:r>
            <a:r>
              <a:rPr lang="en-US" sz="3600" dirty="0" err="1"/>
              <a:t>chọn</a:t>
            </a:r>
            <a:r>
              <a:rPr lang="en-US" sz="3600" dirty="0"/>
              <a:t> </a:t>
            </a:r>
            <a:r>
              <a:rPr lang="en-US" sz="3600" dirty="0" err="1"/>
              <a:t>đặc</a:t>
            </a:r>
            <a:r>
              <a:rPr lang="en-US" sz="3600" dirty="0"/>
              <a:t> </a:t>
            </a:r>
            <a:r>
              <a:rPr lang="en-US" sz="3600" dirty="0" err="1"/>
              <a:t>trưng</a:t>
            </a:r>
            <a:endParaRPr sz="3600" dirty="0"/>
          </a:p>
        </p:txBody>
      </p:sp>
      <p:grpSp>
        <p:nvGrpSpPr>
          <p:cNvPr id="3" name="Google Shape;543;p51">
            <a:extLst>
              <a:ext uri="{FF2B5EF4-FFF2-40B4-BE49-F238E27FC236}">
                <a16:creationId xmlns:a16="http://schemas.microsoft.com/office/drawing/2014/main" id="{C4923F8D-6E93-2983-4DD4-49D5E1898C1D}"/>
              </a:ext>
            </a:extLst>
          </p:cNvPr>
          <p:cNvGrpSpPr/>
          <p:nvPr/>
        </p:nvGrpSpPr>
        <p:grpSpPr>
          <a:xfrm>
            <a:off x="6386540" y="2409348"/>
            <a:ext cx="2854121" cy="2854121"/>
            <a:chOff x="6077707" y="1644751"/>
            <a:chExt cx="1854000" cy="1854000"/>
          </a:xfrm>
        </p:grpSpPr>
        <p:sp>
          <p:nvSpPr>
            <p:cNvPr id="4" name="Google Shape;544;p51">
              <a:extLst>
                <a:ext uri="{FF2B5EF4-FFF2-40B4-BE49-F238E27FC236}">
                  <a16:creationId xmlns:a16="http://schemas.microsoft.com/office/drawing/2014/main" id="{0745D5CD-1681-82A8-BCCC-5B43C4EAEB60}"/>
                </a:ext>
              </a:extLst>
            </p:cNvPr>
            <p:cNvSpPr/>
            <p:nvPr/>
          </p:nvSpPr>
          <p:spPr>
            <a:xfrm>
              <a:off x="6077707" y="1644751"/>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45;p51">
              <a:extLst>
                <a:ext uri="{FF2B5EF4-FFF2-40B4-BE49-F238E27FC236}">
                  <a16:creationId xmlns:a16="http://schemas.microsoft.com/office/drawing/2014/main" id="{BCDC1A10-10C7-AA84-E971-F464703E6CAD}"/>
                </a:ext>
              </a:extLst>
            </p:cNvPr>
            <p:cNvSpPr txBox="1"/>
            <p:nvPr/>
          </p:nvSpPr>
          <p:spPr>
            <a:xfrm>
              <a:off x="6324445" y="2311051"/>
              <a:ext cx="12906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SHAP 
Boruta - </a:t>
              </a:r>
              <a:r>
                <a:rPr lang="en-US" sz="2000" dirty="0" err="1">
                  <a:solidFill>
                    <a:srgbClr val="FFFFFF"/>
                  </a:solidFill>
                  <a:latin typeface="Roboto"/>
                  <a:ea typeface="Roboto"/>
                  <a:cs typeface="Roboto"/>
                  <a:sym typeface="Roboto"/>
                </a:rPr>
                <a:t>Shap</a:t>
              </a:r>
              <a:endParaRPr sz="2000" dirty="0">
                <a:solidFill>
                  <a:srgbClr val="FFFFFF"/>
                </a:solidFill>
                <a:latin typeface="Roboto"/>
                <a:ea typeface="Roboto"/>
                <a:cs typeface="Roboto"/>
                <a:sym typeface="Roboto"/>
              </a:endParaRPr>
            </a:p>
          </p:txBody>
        </p:sp>
      </p:grpSp>
      <p:grpSp>
        <p:nvGrpSpPr>
          <p:cNvPr id="6" name="Google Shape;546;p51">
            <a:extLst>
              <a:ext uri="{FF2B5EF4-FFF2-40B4-BE49-F238E27FC236}">
                <a16:creationId xmlns:a16="http://schemas.microsoft.com/office/drawing/2014/main" id="{F99EECF4-BAF4-376D-BBE8-4BF1BFD071CB}"/>
              </a:ext>
            </a:extLst>
          </p:cNvPr>
          <p:cNvGrpSpPr/>
          <p:nvPr/>
        </p:nvGrpSpPr>
        <p:grpSpPr>
          <a:xfrm>
            <a:off x="3644348" y="2352584"/>
            <a:ext cx="2854121" cy="2854121"/>
            <a:chOff x="2834102" y="1644762"/>
            <a:chExt cx="1854000" cy="1854000"/>
          </a:xfrm>
        </p:grpSpPr>
        <p:sp>
          <p:nvSpPr>
            <p:cNvPr id="7" name="Google Shape;547;p51">
              <a:extLst>
                <a:ext uri="{FF2B5EF4-FFF2-40B4-BE49-F238E27FC236}">
                  <a16:creationId xmlns:a16="http://schemas.microsoft.com/office/drawing/2014/main" id="{0B1F00F6-8594-24F9-BD18-829C12B1DE7B}"/>
                </a:ext>
              </a:extLst>
            </p:cNvPr>
            <p:cNvSpPr/>
            <p:nvPr/>
          </p:nvSpPr>
          <p:spPr>
            <a:xfrm>
              <a:off x="2834102" y="1644762"/>
              <a:ext cx="1854000" cy="1854000"/>
            </a:xfrm>
            <a:prstGeom prst="ellipse">
              <a:avLst/>
            </a:prstGeom>
            <a:solidFill>
              <a:schemeClr val="accent5">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548;p51">
              <a:extLst>
                <a:ext uri="{FF2B5EF4-FFF2-40B4-BE49-F238E27FC236}">
                  <a16:creationId xmlns:a16="http://schemas.microsoft.com/office/drawing/2014/main" id="{94AA02A1-E61D-7091-F1A6-F7DA83FFA326}"/>
                </a:ext>
              </a:extLst>
            </p:cNvPr>
            <p:cNvSpPr txBox="1"/>
            <p:nvPr/>
          </p:nvSpPr>
          <p:spPr>
            <a:xfrm>
              <a:off x="3024656" y="2311062"/>
              <a:ext cx="1472892"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LOFO (</a:t>
              </a:r>
              <a:r>
                <a:rPr lang="en-US" sz="2000" dirty="0" err="1">
                  <a:solidFill>
                    <a:srgbClr val="FFFFFF"/>
                  </a:solidFill>
                  <a:latin typeface="Roboto"/>
                  <a:ea typeface="Roboto"/>
                  <a:cs typeface="Roboto"/>
                  <a:sym typeface="Roboto"/>
                </a:rPr>
                <a:t>Bỏ</a:t>
              </a:r>
              <a:r>
                <a:rPr lang="en-US" sz="2000" dirty="0">
                  <a:solidFill>
                    <a:srgbClr val="FFFFFF"/>
                  </a:solidFill>
                  <a:latin typeface="Roboto"/>
                  <a:ea typeface="Roboto"/>
                  <a:cs typeface="Roboto"/>
                  <a:sym typeface="Roboto"/>
                </a:rPr>
                <a:t> qua </a:t>
              </a:r>
              <a:r>
                <a:rPr lang="en-US" sz="2000" dirty="0" err="1">
                  <a:solidFill>
                    <a:srgbClr val="FFFFFF"/>
                  </a:solidFill>
                  <a:latin typeface="Roboto"/>
                  <a:ea typeface="Roboto"/>
                  <a:cs typeface="Roboto"/>
                  <a:sym typeface="Roboto"/>
                </a:rPr>
                <a:t>một</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đặc</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trưng</a:t>
              </a:r>
              <a:r>
                <a:rPr lang="en-US" sz="2000" dirty="0">
                  <a:solidFill>
                    <a:srgbClr val="FFFFFF"/>
                  </a:solidFill>
                  <a:latin typeface="Roboto"/>
                  <a:ea typeface="Roboto"/>
                  <a:cs typeface="Roboto"/>
                  <a:sym typeface="Roboto"/>
                </a:rPr>
                <a:t>)</a:t>
              </a:r>
              <a:endParaRPr sz="2000" dirty="0">
                <a:solidFill>
                  <a:srgbClr val="FFFFFF"/>
                </a:solidFill>
                <a:latin typeface="Roboto"/>
                <a:ea typeface="Roboto"/>
                <a:cs typeface="Roboto"/>
                <a:sym typeface="Roboto"/>
              </a:endParaRPr>
            </a:p>
          </p:txBody>
        </p:sp>
      </p:grpSp>
      <p:grpSp>
        <p:nvGrpSpPr>
          <p:cNvPr id="9" name="Google Shape;549;p51">
            <a:extLst>
              <a:ext uri="{FF2B5EF4-FFF2-40B4-BE49-F238E27FC236}">
                <a16:creationId xmlns:a16="http://schemas.microsoft.com/office/drawing/2014/main" id="{BA5E8B12-A8F0-F97A-C2BE-47725E261776}"/>
              </a:ext>
            </a:extLst>
          </p:cNvPr>
          <p:cNvGrpSpPr/>
          <p:nvPr/>
        </p:nvGrpSpPr>
        <p:grpSpPr>
          <a:xfrm>
            <a:off x="984362" y="2398998"/>
            <a:ext cx="2854121" cy="2854121"/>
            <a:chOff x="1212300" y="1644762"/>
            <a:chExt cx="1854000" cy="1854000"/>
          </a:xfrm>
        </p:grpSpPr>
        <p:sp>
          <p:nvSpPr>
            <p:cNvPr id="10" name="Google Shape;550;p51">
              <a:extLst>
                <a:ext uri="{FF2B5EF4-FFF2-40B4-BE49-F238E27FC236}">
                  <a16:creationId xmlns:a16="http://schemas.microsoft.com/office/drawing/2014/main" id="{8E2BD66A-61DD-67D7-D8B1-8144D18EBDE4}"/>
                </a:ext>
              </a:extLst>
            </p:cNvPr>
            <p:cNvSpPr/>
            <p:nvPr/>
          </p:nvSpPr>
          <p:spPr>
            <a:xfrm>
              <a:off x="1212300" y="1644762"/>
              <a:ext cx="1854000" cy="1854000"/>
            </a:xfrm>
            <a:prstGeom prst="ellipse">
              <a:avLst/>
            </a:prstGeom>
            <a:solidFill>
              <a:schemeClr val="accent5">
                <a:lumMod val="75000"/>
              </a:schemeClr>
            </a:solidFill>
            <a:ln w="28575" cap="flat" cmpd="sng">
              <a:solidFill>
                <a:schemeClr val="accent5">
                  <a:lumMod val="40000"/>
                  <a:lumOff val="6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551;p51">
              <a:extLst>
                <a:ext uri="{FF2B5EF4-FFF2-40B4-BE49-F238E27FC236}">
                  <a16:creationId xmlns:a16="http://schemas.microsoft.com/office/drawing/2014/main" id="{6E405E7E-400B-76C7-60D3-F0D919E62435}"/>
                </a:ext>
              </a:extLst>
            </p:cNvPr>
            <p:cNvSpPr txBox="1"/>
            <p:nvPr/>
          </p:nvSpPr>
          <p:spPr>
            <a:xfrm>
              <a:off x="1489995" y="2311062"/>
              <a:ext cx="129060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API </a:t>
              </a:r>
              <a:r>
                <a:rPr lang="en-US" sz="2000" dirty="0" err="1">
                  <a:solidFill>
                    <a:srgbClr val="FFFFFF"/>
                  </a:solidFill>
                  <a:latin typeface="Roboto"/>
                  <a:ea typeface="Roboto"/>
                  <a:cs typeface="Roboto"/>
                  <a:sym typeface="Roboto"/>
                </a:rPr>
                <a:t>lựa</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chọn</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đặc</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trưng</a:t>
              </a:r>
              <a:r>
                <a:rPr lang="en-US" sz="2000" dirty="0">
                  <a:solidFill>
                    <a:srgbClr val="FFFFFF"/>
                  </a:solidFill>
                  <a:latin typeface="Roboto"/>
                  <a:ea typeface="Roboto"/>
                  <a:cs typeface="Roboto"/>
                  <a:sym typeface="Roboto"/>
                </a:rPr>
                <a:t> </a:t>
              </a:r>
              <a:r>
                <a:rPr lang="en-US" sz="2000" dirty="0" err="1">
                  <a:solidFill>
                    <a:srgbClr val="FFFFFF"/>
                  </a:solidFill>
                  <a:latin typeface="Roboto"/>
                  <a:ea typeface="Roboto"/>
                  <a:cs typeface="Roboto"/>
                  <a:sym typeface="Roboto"/>
                </a:rPr>
                <a:t>Sklearn</a:t>
              </a:r>
              <a:endParaRPr sz="2000" dirty="0">
                <a:solidFill>
                  <a:srgbClr val="FFFFFF"/>
                </a:solidFill>
                <a:latin typeface="Roboto"/>
                <a:ea typeface="Roboto"/>
                <a:cs typeface="Roboto"/>
                <a:sym typeface="Roboto"/>
              </a:endParaRPr>
            </a:p>
          </p:txBody>
        </p:sp>
      </p:grpSp>
      <p:grpSp>
        <p:nvGrpSpPr>
          <p:cNvPr id="14" name="Group 13">
            <a:extLst>
              <a:ext uri="{FF2B5EF4-FFF2-40B4-BE49-F238E27FC236}">
                <a16:creationId xmlns:a16="http://schemas.microsoft.com/office/drawing/2014/main" id="{52CFB9B0-DB43-738D-E6B1-56545CE9F8ED}"/>
              </a:ext>
            </a:extLst>
          </p:cNvPr>
          <p:cNvGrpSpPr/>
          <p:nvPr/>
        </p:nvGrpSpPr>
        <p:grpSpPr>
          <a:xfrm>
            <a:off x="9046526" y="2466112"/>
            <a:ext cx="2854121" cy="2854121"/>
            <a:chOff x="7255153" y="2388648"/>
            <a:chExt cx="2854121" cy="2854121"/>
          </a:xfrm>
        </p:grpSpPr>
        <p:sp>
          <p:nvSpPr>
            <p:cNvPr id="12" name="Google Shape;552;p51">
              <a:extLst>
                <a:ext uri="{FF2B5EF4-FFF2-40B4-BE49-F238E27FC236}">
                  <a16:creationId xmlns:a16="http://schemas.microsoft.com/office/drawing/2014/main" id="{44E39563-1486-BD18-E5AB-7CCD3FDCF168}"/>
                </a:ext>
              </a:extLst>
            </p:cNvPr>
            <p:cNvSpPr/>
            <p:nvPr/>
          </p:nvSpPr>
          <p:spPr>
            <a:xfrm>
              <a:off x="7255153" y="2388648"/>
              <a:ext cx="2854121" cy="2854121"/>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553;p51">
              <a:extLst>
                <a:ext uri="{FF2B5EF4-FFF2-40B4-BE49-F238E27FC236}">
                  <a16:creationId xmlns:a16="http://schemas.microsoft.com/office/drawing/2014/main" id="{D70CA67F-70A3-86C1-8F67-A119E54AD092}"/>
                </a:ext>
              </a:extLst>
            </p:cNvPr>
            <p:cNvSpPr txBox="1"/>
            <p:nvPr/>
          </p:nvSpPr>
          <p:spPr>
            <a:xfrm>
              <a:off x="7688812" y="3429431"/>
              <a:ext cx="1986801" cy="802664"/>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2000" dirty="0">
                  <a:solidFill>
                    <a:srgbClr val="FFFFFF"/>
                  </a:solidFill>
                  <a:latin typeface="Roboto"/>
                  <a:ea typeface="Roboto"/>
                  <a:cs typeface="Roboto"/>
                  <a:sym typeface="Roboto"/>
                </a:rPr>
                <a:t>Eli5</a:t>
              </a:r>
              <a:endParaRPr sz="20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23754038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37</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58;p52">
            <a:extLst>
              <a:ext uri="{FF2B5EF4-FFF2-40B4-BE49-F238E27FC236}">
                <a16:creationId xmlns:a16="http://schemas.microsoft.com/office/drawing/2014/main" id="{46BFF18D-67DD-D55E-F904-6E1329394669}"/>
              </a:ext>
            </a:extLst>
          </p:cNvPr>
          <p:cNvSpPr txBox="1">
            <a:spLocks noGrp="1"/>
          </p:cNvSpPr>
          <p:nvPr>
            <p:ph type="title"/>
          </p:nvPr>
        </p:nvSpPr>
        <p:spPr>
          <a:xfrm>
            <a:off x="984362" y="487518"/>
            <a:ext cx="8520600" cy="572700"/>
          </a:xfrm>
          <a:prstGeom prst="rect">
            <a:avLst/>
          </a:prstGeom>
        </p:spPr>
        <p:txBody>
          <a:bodyPr spcFirstLastPara="1" wrap="square" lIns="91425" tIns="91425" rIns="91425" bIns="91425" anchor="t" anchorCtr="0">
            <a:noAutofit/>
          </a:bodyPr>
          <a:lstStyle/>
          <a:p>
            <a:pPr lvl="0"/>
            <a:r>
              <a:rPr lang="en-US" sz="3600" dirty="0" err="1"/>
              <a:t>Sklearn</a:t>
            </a:r>
            <a:r>
              <a:rPr lang="en-US" sz="3600" dirty="0"/>
              <a:t>: </a:t>
            </a:r>
            <a:r>
              <a:rPr lang="en-US" sz="3600" dirty="0" err="1"/>
              <a:t>Lựa</a:t>
            </a:r>
            <a:r>
              <a:rPr lang="en-US" sz="3600" dirty="0"/>
              <a:t> </a:t>
            </a:r>
            <a:r>
              <a:rPr lang="en-US" sz="3600" dirty="0" err="1"/>
              <a:t>chọn</a:t>
            </a:r>
            <a:r>
              <a:rPr lang="en-US" sz="3600" dirty="0"/>
              <a:t> </a:t>
            </a:r>
            <a:r>
              <a:rPr lang="en-US" sz="3600" dirty="0" err="1"/>
              <a:t>đặc</a:t>
            </a:r>
            <a:r>
              <a:rPr lang="en-US" sz="3600" dirty="0"/>
              <a:t> </a:t>
            </a:r>
            <a:r>
              <a:rPr lang="en-US" sz="3600" dirty="0" err="1"/>
              <a:t>trưng</a:t>
            </a:r>
            <a:endParaRPr sz="3600" dirty="0"/>
          </a:p>
        </p:txBody>
      </p:sp>
      <p:sp>
        <p:nvSpPr>
          <p:cNvPr id="3" name="Google Shape;559;p52">
            <a:extLst>
              <a:ext uri="{FF2B5EF4-FFF2-40B4-BE49-F238E27FC236}">
                <a16:creationId xmlns:a16="http://schemas.microsoft.com/office/drawing/2014/main" id="{2A00A9EC-D343-AE37-6EE4-E2F7733897C9}"/>
              </a:ext>
            </a:extLst>
          </p:cNvPr>
          <p:cNvSpPr txBox="1">
            <a:spLocks noGrp="1"/>
          </p:cNvSpPr>
          <p:nvPr>
            <p:ph type="body" idx="1"/>
          </p:nvPr>
        </p:nvSpPr>
        <p:spPr>
          <a:xfrm>
            <a:off x="1289162" y="1060218"/>
            <a:ext cx="8520600" cy="1063844"/>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SzPts val="1400"/>
              <a:buChar char="❏"/>
            </a:pPr>
            <a:r>
              <a:rPr lang="en" sz="1800" u="sng" dirty="0">
                <a:solidFill>
                  <a:schemeClr val="hlink"/>
                </a:solidFill>
                <a:hlinkClick r:id="rId3"/>
              </a:rPr>
              <a:t>API Reference</a:t>
            </a:r>
            <a:endParaRPr sz="1800" dirty="0"/>
          </a:p>
          <a:p>
            <a:pPr marL="457200" lvl="0" indent="-317500" algn="just" rtl="0">
              <a:spcBef>
                <a:spcPts val="0"/>
              </a:spcBef>
              <a:spcAft>
                <a:spcPts val="0"/>
              </a:spcAft>
              <a:buSzPts val="1400"/>
              <a:buChar char="❏"/>
            </a:pPr>
            <a:r>
              <a:rPr lang="en" sz="1800" u="sng" dirty="0">
                <a:solidFill>
                  <a:schemeClr val="hlink"/>
                </a:solidFill>
                <a:hlinkClick r:id="rId4"/>
              </a:rPr>
              <a:t>Example RFE</a:t>
            </a:r>
            <a:r>
              <a:rPr lang="en" sz="1800" dirty="0"/>
              <a:t> &amp; </a:t>
            </a:r>
            <a:r>
              <a:rPr lang="en" sz="1800" u="sng" dirty="0">
                <a:solidFill>
                  <a:schemeClr val="hlink"/>
                </a:solidFill>
                <a:hlinkClick r:id="rId5"/>
              </a:rPr>
              <a:t>RFECV</a:t>
            </a:r>
            <a:endParaRPr sz="1800" dirty="0"/>
          </a:p>
        </p:txBody>
      </p:sp>
      <p:pic>
        <p:nvPicPr>
          <p:cNvPr id="4" name="Google Shape;560;p52">
            <a:extLst>
              <a:ext uri="{FF2B5EF4-FFF2-40B4-BE49-F238E27FC236}">
                <a16:creationId xmlns:a16="http://schemas.microsoft.com/office/drawing/2014/main" id="{AFDCFF37-C31E-A498-70C8-3CB494BF799A}"/>
              </a:ext>
            </a:extLst>
          </p:cNvPr>
          <p:cNvPicPr preferRelativeResize="0"/>
          <p:nvPr/>
        </p:nvPicPr>
        <p:blipFill>
          <a:blip r:embed="rId6">
            <a:alphaModFix/>
          </a:blip>
          <a:stretch>
            <a:fillRect/>
          </a:stretch>
        </p:blipFill>
        <p:spPr>
          <a:xfrm>
            <a:off x="1784090" y="2124062"/>
            <a:ext cx="8623819" cy="4024490"/>
          </a:xfrm>
          <a:prstGeom prst="rect">
            <a:avLst/>
          </a:prstGeom>
          <a:noFill/>
          <a:ln>
            <a:noFill/>
          </a:ln>
        </p:spPr>
      </p:pic>
    </p:spTree>
    <p:extLst>
      <p:ext uri="{BB962C8B-B14F-4D97-AF65-F5344CB8AC3E}">
        <p14:creationId xmlns:p14="http://schemas.microsoft.com/office/powerpoint/2010/main" val="2446697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38</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65;p53">
            <a:extLst>
              <a:ext uri="{FF2B5EF4-FFF2-40B4-BE49-F238E27FC236}">
                <a16:creationId xmlns:a16="http://schemas.microsoft.com/office/drawing/2014/main" id="{56008D4E-AEEB-09FD-2A45-7C1CF88EE596}"/>
              </a:ext>
            </a:extLst>
          </p:cNvPr>
          <p:cNvSpPr txBox="1">
            <a:spLocks noGrp="1"/>
          </p:cNvSpPr>
          <p:nvPr>
            <p:ph type="title"/>
          </p:nvPr>
        </p:nvSpPr>
        <p:spPr>
          <a:xfrm>
            <a:off x="1015893" y="502984"/>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LOFO</a:t>
            </a:r>
            <a:endParaRPr sz="3600" dirty="0"/>
          </a:p>
        </p:txBody>
      </p:sp>
      <p:sp>
        <p:nvSpPr>
          <p:cNvPr id="3" name="Google Shape;566;p53">
            <a:extLst>
              <a:ext uri="{FF2B5EF4-FFF2-40B4-BE49-F238E27FC236}">
                <a16:creationId xmlns:a16="http://schemas.microsoft.com/office/drawing/2014/main" id="{941CBD7E-9444-A75F-6755-90470CECF5B6}"/>
              </a:ext>
            </a:extLst>
          </p:cNvPr>
          <p:cNvSpPr txBox="1">
            <a:spLocks noGrp="1"/>
          </p:cNvSpPr>
          <p:nvPr>
            <p:ph type="body" idx="1"/>
          </p:nvPr>
        </p:nvSpPr>
        <p:spPr>
          <a:xfrm>
            <a:off x="1015893" y="1075684"/>
            <a:ext cx="9799252" cy="2039872"/>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LOFO trước tiên đánh giá hiệu suất của mô hình với tất cả các đặc trưng đầu vào được bao gồm, sau đó lặp đi lặp lại loại bỏ một đặc trưng tại một thời điểm, đào tạo lại mô hình và đánh giá hiệu suất của nó trên một tập hợp xác thực</a:t>
            </a:r>
          </a:p>
          <a:p>
            <a:pPr lvl="0" indent="-317500" algn="just">
              <a:spcBef>
                <a:spcPts val="0"/>
              </a:spcBef>
              <a:buSzPts val="1400"/>
              <a:buChar char="❏"/>
            </a:pPr>
            <a:r>
              <a:rPr lang="en" sz="1800" u="sng" dirty="0">
                <a:solidFill>
                  <a:schemeClr val="hlink"/>
                </a:solidFill>
                <a:hlinkClick r:id="rId3"/>
              </a:rPr>
              <a:t>github</a:t>
            </a:r>
            <a:endParaRPr sz="1800" dirty="0"/>
          </a:p>
          <a:p>
            <a:pPr marL="457200" lvl="0" indent="-317500" algn="just" rtl="0">
              <a:spcBef>
                <a:spcPts val="0"/>
              </a:spcBef>
              <a:spcAft>
                <a:spcPts val="0"/>
              </a:spcAft>
              <a:buSzPts val="1400"/>
              <a:buChar char="❏"/>
            </a:pPr>
            <a:r>
              <a:rPr lang="en" sz="1800" u="sng" dirty="0">
                <a:solidFill>
                  <a:schemeClr val="hlink"/>
                </a:solidFill>
                <a:hlinkClick r:id="rId4"/>
              </a:rPr>
              <a:t>Example notebook</a:t>
            </a:r>
            <a:endParaRPr sz="1800" dirty="0"/>
          </a:p>
        </p:txBody>
      </p:sp>
      <p:pic>
        <p:nvPicPr>
          <p:cNvPr id="4" name="Google Shape;567;p53">
            <a:extLst>
              <a:ext uri="{FF2B5EF4-FFF2-40B4-BE49-F238E27FC236}">
                <a16:creationId xmlns:a16="http://schemas.microsoft.com/office/drawing/2014/main" id="{F522E8FB-E1AB-8C83-64A7-54606C7E9A73}"/>
              </a:ext>
            </a:extLst>
          </p:cNvPr>
          <p:cNvPicPr preferRelativeResize="0"/>
          <p:nvPr/>
        </p:nvPicPr>
        <p:blipFill>
          <a:blip r:embed="rId5">
            <a:alphaModFix/>
          </a:blip>
          <a:stretch>
            <a:fillRect/>
          </a:stretch>
        </p:blipFill>
        <p:spPr>
          <a:xfrm>
            <a:off x="4932963" y="2273209"/>
            <a:ext cx="6243144" cy="4063414"/>
          </a:xfrm>
          <a:prstGeom prst="rect">
            <a:avLst/>
          </a:prstGeom>
          <a:noFill/>
          <a:ln>
            <a:noFill/>
          </a:ln>
        </p:spPr>
      </p:pic>
    </p:spTree>
    <p:extLst>
      <p:ext uri="{BB962C8B-B14F-4D97-AF65-F5344CB8AC3E}">
        <p14:creationId xmlns:p14="http://schemas.microsoft.com/office/powerpoint/2010/main" val="41759864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39</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72;p54">
            <a:extLst>
              <a:ext uri="{FF2B5EF4-FFF2-40B4-BE49-F238E27FC236}">
                <a16:creationId xmlns:a16="http://schemas.microsoft.com/office/drawing/2014/main" id="{06D764BB-B875-E558-D963-CEED91ABA7AF}"/>
              </a:ext>
            </a:extLst>
          </p:cNvPr>
          <p:cNvSpPr txBox="1">
            <a:spLocks noGrp="1"/>
          </p:cNvSpPr>
          <p:nvPr>
            <p:ph type="title"/>
          </p:nvPr>
        </p:nvSpPr>
        <p:spPr>
          <a:xfrm>
            <a:off x="1036914" y="48895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SHAP</a:t>
            </a:r>
            <a:endParaRPr sz="3600" dirty="0"/>
          </a:p>
        </p:txBody>
      </p:sp>
      <p:sp>
        <p:nvSpPr>
          <p:cNvPr id="3" name="Google Shape;573;p54">
            <a:extLst>
              <a:ext uri="{FF2B5EF4-FFF2-40B4-BE49-F238E27FC236}">
                <a16:creationId xmlns:a16="http://schemas.microsoft.com/office/drawing/2014/main" id="{B690D6CA-65F7-D880-C2E8-C7FF360A407A}"/>
              </a:ext>
            </a:extLst>
          </p:cNvPr>
          <p:cNvSpPr txBox="1">
            <a:spLocks noGrp="1"/>
          </p:cNvSpPr>
          <p:nvPr>
            <p:ph type="body" idx="1"/>
          </p:nvPr>
        </p:nvSpPr>
        <p:spPr>
          <a:xfrm>
            <a:off x="1257631" y="1072426"/>
            <a:ext cx="8520600" cy="999897"/>
          </a:xfrm>
          <a:prstGeom prst="rect">
            <a:avLst/>
          </a:prstGeom>
        </p:spPr>
        <p:txBody>
          <a:bodyPr spcFirstLastPara="1" wrap="square" lIns="91425" tIns="91425" rIns="91425" bIns="91425" anchor="t" anchorCtr="0">
            <a:noAutofit/>
          </a:bodyPr>
          <a:lstStyle/>
          <a:p>
            <a:pPr marL="457200" lvl="0" indent="-317500" algn="just" rtl="0">
              <a:spcBef>
                <a:spcPts val="0"/>
              </a:spcBef>
              <a:spcAft>
                <a:spcPts val="0"/>
              </a:spcAft>
              <a:buSzPts val="1400"/>
              <a:buChar char="❏"/>
            </a:pPr>
            <a:r>
              <a:rPr lang="en" sz="1800" u="sng" dirty="0">
                <a:solidFill>
                  <a:schemeClr val="hlink"/>
                </a:solidFill>
                <a:hlinkClick r:id="rId3"/>
              </a:rPr>
              <a:t>github</a:t>
            </a:r>
            <a:endParaRPr sz="1800" dirty="0"/>
          </a:p>
          <a:p>
            <a:pPr marL="457200" lvl="0" indent="-317500" algn="just" rtl="0">
              <a:spcBef>
                <a:spcPts val="0"/>
              </a:spcBef>
              <a:spcAft>
                <a:spcPts val="0"/>
              </a:spcAft>
              <a:buSzPts val="1400"/>
              <a:buChar char="❏"/>
            </a:pPr>
            <a:r>
              <a:rPr lang="en" sz="1800" u="sng" dirty="0">
                <a:solidFill>
                  <a:schemeClr val="hlink"/>
                </a:solidFill>
                <a:hlinkClick r:id="rId4"/>
              </a:rPr>
              <a:t>Example notebook</a:t>
            </a:r>
            <a:r>
              <a:rPr lang="en" sz="1800" dirty="0"/>
              <a:t> &amp; </a:t>
            </a:r>
            <a:r>
              <a:rPr lang="en" sz="1800" u="sng" dirty="0">
                <a:solidFill>
                  <a:schemeClr val="hlink"/>
                </a:solidFill>
                <a:hlinkClick r:id="rId5"/>
              </a:rPr>
              <a:t>other example</a:t>
            </a:r>
            <a:endParaRPr sz="1800" dirty="0"/>
          </a:p>
        </p:txBody>
      </p:sp>
      <p:pic>
        <p:nvPicPr>
          <p:cNvPr id="4" name="Google Shape;574;p54">
            <a:extLst>
              <a:ext uri="{FF2B5EF4-FFF2-40B4-BE49-F238E27FC236}">
                <a16:creationId xmlns:a16="http://schemas.microsoft.com/office/drawing/2014/main" id="{4C8FBFBC-77DA-CAE6-98A5-EFC10E79B08F}"/>
              </a:ext>
            </a:extLst>
          </p:cNvPr>
          <p:cNvPicPr preferRelativeResize="0"/>
          <p:nvPr/>
        </p:nvPicPr>
        <p:blipFill>
          <a:blip r:embed="rId6">
            <a:alphaModFix/>
          </a:blip>
          <a:stretch>
            <a:fillRect/>
          </a:stretch>
        </p:blipFill>
        <p:spPr>
          <a:xfrm>
            <a:off x="3916271" y="1959786"/>
            <a:ext cx="5973963" cy="4498579"/>
          </a:xfrm>
          <a:prstGeom prst="rect">
            <a:avLst/>
          </a:prstGeom>
          <a:noFill/>
          <a:ln>
            <a:noFill/>
          </a:ln>
        </p:spPr>
      </p:pic>
    </p:spTree>
    <p:extLst>
      <p:ext uri="{BB962C8B-B14F-4D97-AF65-F5344CB8AC3E}">
        <p14:creationId xmlns:p14="http://schemas.microsoft.com/office/powerpoint/2010/main" val="11611311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118;p19">
            <a:extLst>
              <a:ext uri="{FF2B5EF4-FFF2-40B4-BE49-F238E27FC236}">
                <a16:creationId xmlns:a16="http://schemas.microsoft.com/office/drawing/2014/main" id="{0BFA57A3-EA2D-ACD2-28BB-EC95B328A1B1}"/>
              </a:ext>
            </a:extLst>
          </p:cNvPr>
          <p:cNvSpPr txBox="1">
            <a:spLocks noGrp="1"/>
          </p:cNvSpPr>
          <p:nvPr>
            <p:ph type="title"/>
          </p:nvPr>
        </p:nvSpPr>
        <p:spPr>
          <a:xfrm>
            <a:off x="994874" y="552719"/>
            <a:ext cx="8520600" cy="572700"/>
          </a:xfrm>
          <a:prstGeom prst="rect">
            <a:avLst/>
          </a:prstGeom>
        </p:spPr>
        <p:txBody>
          <a:bodyPr spcFirstLastPara="1" wrap="square" lIns="91425" tIns="91425" rIns="91425" bIns="91425" anchor="t" anchorCtr="0">
            <a:noAutofit/>
          </a:bodyPr>
          <a:lstStyle/>
          <a:p>
            <a:pPr lvl="0"/>
            <a:r>
              <a:rPr lang="en-US" sz="3600" dirty="0" err="1"/>
              <a:t>Tại</a:t>
            </a:r>
            <a:r>
              <a:rPr lang="en-US" sz="3600" dirty="0"/>
              <a:t> </a:t>
            </a:r>
            <a:r>
              <a:rPr lang="en-US" sz="3600" dirty="0" err="1"/>
              <a:t>sao</a:t>
            </a:r>
            <a:r>
              <a:rPr lang="en-US" sz="3600" dirty="0"/>
              <a:t> </a:t>
            </a:r>
            <a:r>
              <a:rPr lang="en-US" sz="3600" dirty="0" err="1"/>
              <a:t>nên</a:t>
            </a:r>
            <a:r>
              <a:rPr lang="en-US" sz="3600" dirty="0"/>
              <a:t> </a:t>
            </a:r>
            <a:r>
              <a:rPr lang="en-US" sz="3600" dirty="0" err="1"/>
              <a:t>chọn</a:t>
            </a:r>
            <a:r>
              <a:rPr lang="en-US" sz="3600" dirty="0"/>
              <a:t> </a:t>
            </a:r>
            <a:r>
              <a:rPr lang="en-US" sz="3600" dirty="0" err="1"/>
              <a:t>đặc</a:t>
            </a:r>
            <a:r>
              <a:rPr lang="en-US" sz="3600" dirty="0"/>
              <a:t> </a:t>
            </a:r>
            <a:r>
              <a:rPr lang="en-US" sz="3600" dirty="0" err="1"/>
              <a:t>trưng</a:t>
            </a:r>
            <a:r>
              <a:rPr lang="en-US" sz="3600" dirty="0"/>
              <a:t>?</a:t>
            </a:r>
            <a:endParaRPr sz="3600" dirty="0"/>
          </a:p>
        </p:txBody>
      </p:sp>
      <p:cxnSp>
        <p:nvCxnSpPr>
          <p:cNvPr id="3" name="Google Shape;120;p19">
            <a:extLst>
              <a:ext uri="{FF2B5EF4-FFF2-40B4-BE49-F238E27FC236}">
                <a16:creationId xmlns:a16="http://schemas.microsoft.com/office/drawing/2014/main" id="{B97A92CA-467E-3052-076B-BC241A0CBF0E}"/>
              </a:ext>
            </a:extLst>
          </p:cNvPr>
          <p:cNvCxnSpPr>
            <a:stCxn id="17" idx="6"/>
            <a:endCxn id="20" idx="2"/>
          </p:cNvCxnSpPr>
          <p:nvPr/>
        </p:nvCxnSpPr>
        <p:spPr>
          <a:xfrm>
            <a:off x="2877000" y="3672290"/>
            <a:ext cx="697275" cy="1228930"/>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4" name="Google Shape;123;p19">
            <a:extLst>
              <a:ext uri="{FF2B5EF4-FFF2-40B4-BE49-F238E27FC236}">
                <a16:creationId xmlns:a16="http://schemas.microsoft.com/office/drawing/2014/main" id="{66C27E48-D437-CAEF-C309-464F433C7365}"/>
              </a:ext>
            </a:extLst>
          </p:cNvPr>
          <p:cNvCxnSpPr>
            <a:stCxn id="17" idx="6"/>
            <a:endCxn id="14" idx="2"/>
          </p:cNvCxnSpPr>
          <p:nvPr/>
        </p:nvCxnSpPr>
        <p:spPr>
          <a:xfrm flipV="1">
            <a:off x="2877000" y="2478654"/>
            <a:ext cx="697275" cy="1193636"/>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5" name="Google Shape;125;p19">
            <a:extLst>
              <a:ext uri="{FF2B5EF4-FFF2-40B4-BE49-F238E27FC236}">
                <a16:creationId xmlns:a16="http://schemas.microsoft.com/office/drawing/2014/main" id="{43274266-3065-9938-D781-C01E7400A379}"/>
              </a:ext>
            </a:extLst>
          </p:cNvPr>
          <p:cNvCxnSpPr>
            <a:cxnSpLocks/>
            <a:stCxn id="13" idx="3"/>
            <a:endCxn id="11" idx="2"/>
          </p:cNvCxnSpPr>
          <p:nvPr/>
        </p:nvCxnSpPr>
        <p:spPr>
          <a:xfrm flipV="1">
            <a:off x="6327227" y="1726247"/>
            <a:ext cx="445229" cy="752407"/>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6" name="Google Shape;128;p19">
            <a:extLst>
              <a:ext uri="{FF2B5EF4-FFF2-40B4-BE49-F238E27FC236}">
                <a16:creationId xmlns:a16="http://schemas.microsoft.com/office/drawing/2014/main" id="{B9A9C4F5-A478-BA96-698B-832EC2545965}"/>
              </a:ext>
            </a:extLst>
          </p:cNvPr>
          <p:cNvCxnSpPr>
            <a:cxnSpLocks/>
            <a:stCxn id="13" idx="3"/>
            <a:endCxn id="23" idx="2"/>
          </p:cNvCxnSpPr>
          <p:nvPr/>
        </p:nvCxnSpPr>
        <p:spPr>
          <a:xfrm>
            <a:off x="6327227" y="2478654"/>
            <a:ext cx="445229" cy="317257"/>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7" name="Google Shape;130;p19">
            <a:extLst>
              <a:ext uri="{FF2B5EF4-FFF2-40B4-BE49-F238E27FC236}">
                <a16:creationId xmlns:a16="http://schemas.microsoft.com/office/drawing/2014/main" id="{AC2A5ED2-5FF4-D807-5839-2551F53AF3BB}"/>
              </a:ext>
            </a:extLst>
          </p:cNvPr>
          <p:cNvCxnSpPr>
            <a:cxnSpLocks/>
            <a:stCxn id="19" idx="3"/>
            <a:endCxn id="26" idx="2"/>
          </p:cNvCxnSpPr>
          <p:nvPr/>
        </p:nvCxnSpPr>
        <p:spPr>
          <a:xfrm flipV="1">
            <a:off x="6095999" y="4284749"/>
            <a:ext cx="676457" cy="616471"/>
          </a:xfrm>
          <a:prstGeom prst="bentConnector3">
            <a:avLst>
              <a:gd name="adj1" fmla="val 50000"/>
            </a:avLst>
          </a:prstGeom>
          <a:noFill/>
          <a:ln w="9525" cap="flat" cmpd="sng">
            <a:solidFill>
              <a:srgbClr val="C2C2C2"/>
            </a:solidFill>
            <a:prstDash val="solid"/>
            <a:round/>
            <a:headEnd type="none" w="sm" len="sm"/>
            <a:tailEnd type="none" w="sm" len="sm"/>
          </a:ln>
        </p:spPr>
      </p:cxnSp>
      <p:cxnSp>
        <p:nvCxnSpPr>
          <p:cNvPr id="8" name="Google Shape;133;p19">
            <a:extLst>
              <a:ext uri="{FF2B5EF4-FFF2-40B4-BE49-F238E27FC236}">
                <a16:creationId xmlns:a16="http://schemas.microsoft.com/office/drawing/2014/main" id="{A4402FE3-636E-FA33-0424-2FDFA235A552}"/>
              </a:ext>
            </a:extLst>
          </p:cNvPr>
          <p:cNvCxnSpPr>
            <a:cxnSpLocks/>
            <a:stCxn id="19" idx="3"/>
            <a:endCxn id="29" idx="2"/>
          </p:cNvCxnSpPr>
          <p:nvPr/>
        </p:nvCxnSpPr>
        <p:spPr>
          <a:xfrm>
            <a:off x="6095999" y="4901220"/>
            <a:ext cx="676457" cy="516893"/>
          </a:xfrm>
          <a:prstGeom prst="bentConnector3">
            <a:avLst>
              <a:gd name="adj1" fmla="val 50000"/>
            </a:avLst>
          </a:prstGeom>
          <a:noFill/>
          <a:ln w="9525" cap="flat" cmpd="sng">
            <a:solidFill>
              <a:srgbClr val="C2C2C2"/>
            </a:solidFill>
            <a:prstDash val="solid"/>
            <a:round/>
            <a:headEnd type="none" w="sm" len="sm"/>
            <a:tailEnd type="none" w="sm" len="sm"/>
          </a:ln>
        </p:spPr>
      </p:cxnSp>
      <p:grpSp>
        <p:nvGrpSpPr>
          <p:cNvPr id="9" name="Google Shape;135;p19">
            <a:extLst>
              <a:ext uri="{FF2B5EF4-FFF2-40B4-BE49-F238E27FC236}">
                <a16:creationId xmlns:a16="http://schemas.microsoft.com/office/drawing/2014/main" id="{6FEA9AA6-1518-579D-6213-09D051E33690}"/>
              </a:ext>
            </a:extLst>
          </p:cNvPr>
          <p:cNvGrpSpPr/>
          <p:nvPr/>
        </p:nvGrpSpPr>
        <p:grpSpPr>
          <a:xfrm>
            <a:off x="6772456" y="1384497"/>
            <a:ext cx="3737888" cy="742800"/>
            <a:chOff x="5592550" y="836800"/>
            <a:chExt cx="3737888" cy="742800"/>
          </a:xfrm>
        </p:grpSpPr>
        <p:sp>
          <p:nvSpPr>
            <p:cNvPr id="10" name="Google Shape;136;p19">
              <a:extLst>
                <a:ext uri="{FF2B5EF4-FFF2-40B4-BE49-F238E27FC236}">
                  <a16:creationId xmlns:a16="http://schemas.microsoft.com/office/drawing/2014/main" id="{34863C0E-2FC4-964A-84B7-572A170E154B}"/>
                </a:ext>
              </a:extLst>
            </p:cNvPr>
            <p:cNvSpPr/>
            <p:nvPr/>
          </p:nvSpPr>
          <p:spPr>
            <a:xfrm>
              <a:off x="5766549" y="836800"/>
              <a:ext cx="3563889" cy="7428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rPr>
                <a:t>Lý do: </a:t>
              </a:r>
              <a:r>
                <a:rPr lang="vi-VN" sz="1600" dirty="0">
                  <a:solidFill>
                    <a:srgbClr val="3D3D3D"/>
                  </a:solidFill>
                </a:rPr>
                <a:t>Nhiều đặc trưng hơn, mô hình phức tạp → tốn kém về mặt tính toán và tốn thời gian</a:t>
              </a:r>
              <a:endParaRPr sz="1600" dirty="0">
                <a:solidFill>
                  <a:srgbClr val="3D3D3D"/>
                </a:solidFill>
              </a:endParaRPr>
            </a:p>
          </p:txBody>
        </p:sp>
        <p:sp>
          <p:nvSpPr>
            <p:cNvPr id="11" name="Google Shape;127;p19">
              <a:extLst>
                <a:ext uri="{FF2B5EF4-FFF2-40B4-BE49-F238E27FC236}">
                  <a16:creationId xmlns:a16="http://schemas.microsoft.com/office/drawing/2014/main" id="{66164530-7264-9532-E3F3-34CBB10BE0D6}"/>
                </a:ext>
              </a:extLst>
            </p:cNvPr>
            <p:cNvSpPr/>
            <p:nvPr/>
          </p:nvSpPr>
          <p:spPr>
            <a:xfrm>
              <a:off x="5592550" y="1091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12" name="Google Shape;137;p19">
            <a:extLst>
              <a:ext uri="{FF2B5EF4-FFF2-40B4-BE49-F238E27FC236}">
                <a16:creationId xmlns:a16="http://schemas.microsoft.com/office/drawing/2014/main" id="{B721CD2C-6129-8BC3-DAFF-FC2FDDB01328}"/>
              </a:ext>
            </a:extLst>
          </p:cNvPr>
          <p:cNvGrpSpPr/>
          <p:nvPr/>
        </p:nvGrpSpPr>
        <p:grpSpPr>
          <a:xfrm>
            <a:off x="3574275" y="2319054"/>
            <a:ext cx="2752952" cy="319200"/>
            <a:chOff x="3650050" y="1476150"/>
            <a:chExt cx="2752952" cy="319200"/>
          </a:xfrm>
        </p:grpSpPr>
        <p:sp>
          <p:nvSpPr>
            <p:cNvPr id="13" name="Google Shape;126;p19">
              <a:extLst>
                <a:ext uri="{FF2B5EF4-FFF2-40B4-BE49-F238E27FC236}">
                  <a16:creationId xmlns:a16="http://schemas.microsoft.com/office/drawing/2014/main" id="{63BBD25D-A1EB-D9C2-C496-8BD28D85EC2C}"/>
                </a:ext>
              </a:extLst>
            </p:cNvPr>
            <p:cNvSpPr/>
            <p:nvPr/>
          </p:nvSpPr>
          <p:spPr>
            <a:xfrm>
              <a:off x="3824049" y="1476150"/>
              <a:ext cx="2578953" cy="3192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en-US" sz="1600" dirty="0" err="1">
                  <a:solidFill>
                    <a:srgbClr val="3D3D3D"/>
                  </a:solidFill>
                  <a:latin typeface="Roboto"/>
                  <a:ea typeface="Roboto"/>
                  <a:cs typeface="Roboto"/>
                  <a:sym typeface="Roboto"/>
                </a:rPr>
                <a:t>Vấn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đề</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với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thời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gian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đào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tạo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và</a:t>
              </a:r>
              <a:r>
                <a:rPr lang="en-US" sz="1600" dirty="0">
                  <a:solidFill>
                    <a:srgbClr val="3D3D3D"/>
                  </a:solidFill>
                  <a:latin typeface="Roboto"/>
                  <a:ea typeface="Roboto"/>
                  <a:cs typeface="Roboto"/>
                  <a:sym typeface="Roboto"/>
                </a:rPr>
                <a:t> chi </a:t>
              </a:r>
              <a:r>
                <a:rPr lang="en-US" sz="1600" dirty="0" err="1">
                  <a:solidFill>
                    <a:srgbClr val="3D3D3D"/>
                  </a:solidFill>
                  <a:latin typeface="Roboto"/>
                  <a:ea typeface="Roboto"/>
                  <a:cs typeface="Roboto"/>
                  <a:sym typeface="Roboto"/>
                </a:rPr>
                <a:t>phí</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tính</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toán</a:t>
              </a:r>
              <a:endParaRPr sz="1600" dirty="0">
                <a:solidFill>
                  <a:srgbClr val="3D3D3D"/>
                </a:solidFill>
                <a:latin typeface="Roboto"/>
                <a:ea typeface="Roboto"/>
                <a:cs typeface="Roboto"/>
                <a:sym typeface="Roboto"/>
              </a:endParaRPr>
            </a:p>
          </p:txBody>
        </p:sp>
        <p:sp>
          <p:nvSpPr>
            <p:cNvPr id="14" name="Google Shape;124;p19">
              <a:extLst>
                <a:ext uri="{FF2B5EF4-FFF2-40B4-BE49-F238E27FC236}">
                  <a16:creationId xmlns:a16="http://schemas.microsoft.com/office/drawing/2014/main" id="{A91BBDAC-854F-36C4-7407-4764DB2DA552}"/>
                </a:ext>
              </a:extLst>
            </p:cNvPr>
            <p:cNvSpPr/>
            <p:nvPr/>
          </p:nvSpPr>
          <p:spPr>
            <a:xfrm>
              <a:off x="3650050" y="1548750"/>
              <a:ext cx="174000" cy="174000"/>
            </a:xfrm>
            <a:prstGeom prst="ellipse">
              <a:avLst/>
            </a:prstGeom>
            <a:solidFill>
              <a:srgbClr val="4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15" name="Google Shape;138;p19">
            <a:extLst>
              <a:ext uri="{FF2B5EF4-FFF2-40B4-BE49-F238E27FC236}">
                <a16:creationId xmlns:a16="http://schemas.microsoft.com/office/drawing/2014/main" id="{7B3F02D6-1ABD-F5C9-3401-666E671B259D}"/>
              </a:ext>
            </a:extLst>
          </p:cNvPr>
          <p:cNvGrpSpPr/>
          <p:nvPr/>
        </p:nvGrpSpPr>
        <p:grpSpPr>
          <a:xfrm>
            <a:off x="838200" y="3512690"/>
            <a:ext cx="2038800" cy="319200"/>
            <a:chOff x="920225" y="2412150"/>
            <a:chExt cx="2038800" cy="319200"/>
          </a:xfrm>
        </p:grpSpPr>
        <p:sp>
          <p:nvSpPr>
            <p:cNvPr id="16" name="Google Shape;139;p19">
              <a:extLst>
                <a:ext uri="{FF2B5EF4-FFF2-40B4-BE49-F238E27FC236}">
                  <a16:creationId xmlns:a16="http://schemas.microsoft.com/office/drawing/2014/main" id="{DD709135-EBA0-BAD9-9A95-F38B40AA4AC0}"/>
                </a:ext>
              </a:extLst>
            </p:cNvPr>
            <p:cNvSpPr/>
            <p:nvPr/>
          </p:nvSpPr>
          <p:spPr>
            <a:xfrm>
              <a:off x="920225" y="2412150"/>
              <a:ext cx="1858800" cy="319200"/>
            </a:xfrm>
            <a:prstGeom prst="roundRect">
              <a:avLst>
                <a:gd name="adj" fmla="val 16667"/>
              </a:avLst>
            </a:prstGeom>
            <a:noFill/>
            <a:ln>
              <a:noFill/>
            </a:ln>
          </p:spPr>
          <p:txBody>
            <a:bodyPr spcFirstLastPara="1" wrap="square" lIns="91425" tIns="91425" rIns="91425" bIns="91425" anchor="ctr" anchorCtr="0">
              <a:noAutofit/>
            </a:bodyPr>
            <a:lstStyle/>
            <a:p>
              <a:pPr lvl="0" algn="r"/>
              <a:r>
                <a:rPr lang="en-US" sz="1600" dirty="0" err="1">
                  <a:solidFill>
                    <a:srgbClr val="3D3D3D"/>
                  </a:solidFill>
                  <a:latin typeface="Roboto"/>
                  <a:ea typeface="Roboto"/>
                  <a:cs typeface="Roboto"/>
                  <a:sym typeface="Roboto"/>
                </a:rPr>
                <a:t>Tại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sao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lựa</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chọn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đặc</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trưng</a:t>
              </a:r>
              <a:r>
                <a:rPr lang="en-US" sz="1600" dirty="0">
                  <a:solidFill>
                    <a:srgbClr val="3D3D3D"/>
                  </a:solidFill>
                  <a:latin typeface="Roboto"/>
                  <a:ea typeface="Roboto"/>
                  <a:cs typeface="Roboto"/>
                  <a:sym typeface="Roboto"/>
                </a:rPr>
                <a:t>?</a:t>
              </a:r>
              <a:endParaRPr sz="1600" dirty="0">
                <a:solidFill>
                  <a:srgbClr val="3D3D3D"/>
                </a:solidFill>
                <a:latin typeface="Roboto"/>
                <a:ea typeface="Roboto"/>
                <a:cs typeface="Roboto"/>
                <a:sym typeface="Roboto"/>
              </a:endParaRPr>
            </a:p>
          </p:txBody>
        </p:sp>
        <p:sp>
          <p:nvSpPr>
            <p:cNvPr id="17" name="Google Shape;121;p19">
              <a:extLst>
                <a:ext uri="{FF2B5EF4-FFF2-40B4-BE49-F238E27FC236}">
                  <a16:creationId xmlns:a16="http://schemas.microsoft.com/office/drawing/2014/main" id="{AB7389EE-9309-93F7-EA2A-7EDA3CC1CA50}"/>
                </a:ext>
              </a:extLst>
            </p:cNvPr>
            <p:cNvSpPr/>
            <p:nvPr/>
          </p:nvSpPr>
          <p:spPr>
            <a:xfrm>
              <a:off x="2785025" y="2484750"/>
              <a:ext cx="174000" cy="174000"/>
            </a:xfrm>
            <a:prstGeom prst="ellipse">
              <a:avLst/>
            </a:prstGeom>
            <a:solidFill>
              <a:srgbClr val="2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18" name="Google Shape;140;p19">
            <a:extLst>
              <a:ext uri="{FF2B5EF4-FFF2-40B4-BE49-F238E27FC236}">
                <a16:creationId xmlns:a16="http://schemas.microsoft.com/office/drawing/2014/main" id="{8CC57E99-8573-1847-64DD-423EBE0DCBC8}"/>
              </a:ext>
            </a:extLst>
          </p:cNvPr>
          <p:cNvGrpSpPr/>
          <p:nvPr/>
        </p:nvGrpSpPr>
        <p:grpSpPr>
          <a:xfrm>
            <a:off x="3574275" y="4741620"/>
            <a:ext cx="2521724" cy="319200"/>
            <a:chOff x="3650050" y="3348150"/>
            <a:chExt cx="2521724" cy="319200"/>
          </a:xfrm>
        </p:grpSpPr>
        <p:sp>
          <p:nvSpPr>
            <p:cNvPr id="19" name="Google Shape;131;p19">
              <a:extLst>
                <a:ext uri="{FF2B5EF4-FFF2-40B4-BE49-F238E27FC236}">
                  <a16:creationId xmlns:a16="http://schemas.microsoft.com/office/drawing/2014/main" id="{B5DE83E0-0391-6A9A-8AE9-3461DED11B19}"/>
                </a:ext>
              </a:extLst>
            </p:cNvPr>
            <p:cNvSpPr/>
            <p:nvPr/>
          </p:nvSpPr>
          <p:spPr>
            <a:xfrm>
              <a:off x="3824049" y="3348150"/>
              <a:ext cx="2347725" cy="3192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en-US" sz="1600" dirty="0" err="1">
                  <a:solidFill>
                    <a:srgbClr val="3D3D3D"/>
                  </a:solidFill>
                  <a:latin typeface="Roboto"/>
                  <a:ea typeface="Roboto"/>
                  <a:cs typeface="Roboto"/>
                  <a:sym typeface="Roboto"/>
                </a:rPr>
                <a:t>Vấn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đề</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với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khả</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năng</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diễn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giải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mô</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hình</a:t>
              </a:r>
              <a:endParaRPr sz="1600" dirty="0">
                <a:solidFill>
                  <a:schemeClr val="dk1"/>
                </a:solidFill>
                <a:latin typeface="Roboto"/>
                <a:ea typeface="Roboto"/>
                <a:cs typeface="Roboto"/>
                <a:sym typeface="Roboto"/>
              </a:endParaRPr>
            </a:p>
          </p:txBody>
        </p:sp>
        <p:sp>
          <p:nvSpPr>
            <p:cNvPr id="20" name="Google Shape;122;p19">
              <a:extLst>
                <a:ext uri="{FF2B5EF4-FFF2-40B4-BE49-F238E27FC236}">
                  <a16:creationId xmlns:a16="http://schemas.microsoft.com/office/drawing/2014/main" id="{EA443998-2461-D559-CEA9-82A33828AEC1}"/>
                </a:ext>
              </a:extLst>
            </p:cNvPr>
            <p:cNvSpPr/>
            <p:nvPr/>
          </p:nvSpPr>
          <p:spPr>
            <a:xfrm>
              <a:off x="3650050" y="3420750"/>
              <a:ext cx="174000" cy="174000"/>
            </a:xfrm>
            <a:prstGeom prst="ellipse">
              <a:avLst/>
            </a:prstGeom>
            <a:solidFill>
              <a:srgbClr val="4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1" name="Google Shape;141;p19">
            <a:extLst>
              <a:ext uri="{FF2B5EF4-FFF2-40B4-BE49-F238E27FC236}">
                <a16:creationId xmlns:a16="http://schemas.microsoft.com/office/drawing/2014/main" id="{4588A306-5A72-B4C6-0323-36C213596332}"/>
              </a:ext>
            </a:extLst>
          </p:cNvPr>
          <p:cNvGrpSpPr/>
          <p:nvPr/>
        </p:nvGrpSpPr>
        <p:grpSpPr>
          <a:xfrm>
            <a:off x="6772456" y="2375736"/>
            <a:ext cx="3737888" cy="879900"/>
            <a:chOff x="5592550" y="1658075"/>
            <a:chExt cx="3737888" cy="879900"/>
          </a:xfrm>
        </p:grpSpPr>
        <p:sp>
          <p:nvSpPr>
            <p:cNvPr id="22" name="Google Shape;142;p19">
              <a:extLst>
                <a:ext uri="{FF2B5EF4-FFF2-40B4-BE49-F238E27FC236}">
                  <a16:creationId xmlns:a16="http://schemas.microsoft.com/office/drawing/2014/main" id="{347A0B13-515E-3815-DA78-183E11EE5060}"/>
                </a:ext>
              </a:extLst>
            </p:cNvPr>
            <p:cNvSpPr/>
            <p:nvPr/>
          </p:nvSpPr>
          <p:spPr>
            <a:xfrm>
              <a:off x="5766550" y="1658075"/>
              <a:ext cx="3563888" cy="8799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en-US" sz="1600" b="1" dirty="0" err="1">
                  <a:solidFill>
                    <a:srgbClr val="3D3D3D"/>
                  </a:solidFill>
                  <a:latin typeface="Roboto"/>
                  <a:ea typeface="Roboto"/>
                  <a:cs typeface="Roboto"/>
                  <a:sym typeface="Roboto"/>
                </a:rPr>
                <a:t>Giải</a:t>
              </a:r>
              <a:r>
                <a:rPr lang="en-US" sz="1600" b="1" dirty="0">
                  <a:solidFill>
                    <a:srgbClr val="3D3D3D"/>
                  </a:solidFill>
                  <a:latin typeface="Roboto"/>
                  <a:ea typeface="Roboto"/>
                  <a:cs typeface="Roboto"/>
                  <a:sym typeface="Roboto"/>
                </a:rPr>
                <a:t> </a:t>
              </a:r>
              <a:r>
                <a:rPr lang="en-US" sz="1600" b="1" dirty="0" err="1">
                  <a:solidFill>
                    <a:srgbClr val="3D3D3D"/>
                  </a:solidFill>
                  <a:latin typeface="Roboto"/>
                  <a:ea typeface="Roboto"/>
                  <a:cs typeface="Roboto"/>
                  <a:sym typeface="Roboto"/>
                </a:rPr>
                <a:t>pháp</a:t>
              </a:r>
              <a:r>
                <a:rPr lang="en-US" sz="1600" b="1"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Chỉ</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chọn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các</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đặc</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trưng</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quan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trọng</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nhất</a:t>
              </a:r>
              <a:r>
                <a:rPr lang="en-US" sz="1600" dirty="0">
                  <a:solidFill>
                    <a:srgbClr val="3D3D3D"/>
                  </a:solidFill>
                  <a:latin typeface="Roboto"/>
                  <a:ea typeface="Roboto"/>
                  <a:cs typeface="Roboto"/>
                  <a:sym typeface="Roboto"/>
                </a:rPr>
                <a:t> → </a:t>
              </a:r>
              <a:r>
                <a:rPr lang="en-US" sz="1600" dirty="0" err="1">
                  <a:solidFill>
                    <a:srgbClr val="3D3D3D"/>
                  </a:solidFill>
                  <a:latin typeface="Roboto"/>
                  <a:ea typeface="Roboto"/>
                  <a:cs typeface="Roboto"/>
                  <a:sym typeface="Roboto"/>
                </a:rPr>
                <a:t>thời</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gian</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đào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tạo</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có</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thể</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giảm</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đáng</a:t>
              </a:r>
              <a:r>
                <a:rPr lang="en-US" sz="1600" dirty="0">
                  <a:solidFill>
                    <a:srgbClr val="3D3D3D"/>
                  </a:solidFill>
                  <a:latin typeface="Roboto"/>
                  <a:ea typeface="Roboto"/>
                  <a:cs typeface="Roboto"/>
                  <a:sym typeface="Roboto"/>
                </a:rPr>
                <a:t> </a:t>
              </a:r>
              <a:r>
                <a:rPr lang="en-US" sz="1600" dirty="0" err="1">
                  <a:solidFill>
                    <a:srgbClr val="3D3D3D"/>
                  </a:solidFill>
                  <a:latin typeface="Roboto"/>
                  <a:ea typeface="Roboto"/>
                  <a:cs typeface="Roboto"/>
                  <a:sym typeface="Roboto"/>
                </a:rPr>
                <a:t>kể</a:t>
              </a:r>
              <a:endParaRPr sz="1600" dirty="0">
                <a:solidFill>
                  <a:schemeClr val="dk1"/>
                </a:solidFill>
                <a:latin typeface="Roboto"/>
                <a:ea typeface="Roboto"/>
                <a:cs typeface="Roboto"/>
                <a:sym typeface="Roboto"/>
              </a:endParaRPr>
            </a:p>
          </p:txBody>
        </p:sp>
        <p:sp>
          <p:nvSpPr>
            <p:cNvPr id="23" name="Google Shape;129;p19">
              <a:extLst>
                <a:ext uri="{FF2B5EF4-FFF2-40B4-BE49-F238E27FC236}">
                  <a16:creationId xmlns:a16="http://schemas.microsoft.com/office/drawing/2014/main" id="{6A82DAB0-C327-9EB4-FD1F-3D2EAB956235}"/>
                </a:ext>
              </a:extLst>
            </p:cNvPr>
            <p:cNvSpPr/>
            <p:nvPr/>
          </p:nvSpPr>
          <p:spPr>
            <a:xfrm>
              <a:off x="5592550" y="19912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4" name="Google Shape;143;p19">
            <a:extLst>
              <a:ext uri="{FF2B5EF4-FFF2-40B4-BE49-F238E27FC236}">
                <a16:creationId xmlns:a16="http://schemas.microsoft.com/office/drawing/2014/main" id="{60247867-7C6A-5712-96B7-7F71B1B09C04}"/>
              </a:ext>
            </a:extLst>
          </p:cNvPr>
          <p:cNvGrpSpPr/>
          <p:nvPr/>
        </p:nvGrpSpPr>
        <p:grpSpPr>
          <a:xfrm>
            <a:off x="6772456" y="3965549"/>
            <a:ext cx="3737888" cy="666300"/>
            <a:chOff x="5592550" y="2731350"/>
            <a:chExt cx="3737888" cy="666300"/>
          </a:xfrm>
        </p:grpSpPr>
        <p:sp>
          <p:nvSpPr>
            <p:cNvPr id="25" name="Google Shape;144;p19">
              <a:extLst>
                <a:ext uri="{FF2B5EF4-FFF2-40B4-BE49-F238E27FC236}">
                  <a16:creationId xmlns:a16="http://schemas.microsoft.com/office/drawing/2014/main" id="{2969FC67-0783-1A36-F337-4C32A3FCF887}"/>
                </a:ext>
              </a:extLst>
            </p:cNvPr>
            <p:cNvSpPr/>
            <p:nvPr/>
          </p:nvSpPr>
          <p:spPr>
            <a:xfrm>
              <a:off x="5766550" y="2731350"/>
              <a:ext cx="3563888" cy="6663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latin typeface="Roboto"/>
                  <a:ea typeface="Roboto"/>
                  <a:cs typeface="Roboto"/>
                  <a:sym typeface="Roboto"/>
                </a:rPr>
                <a:t>Lý do: </a:t>
              </a:r>
              <a:r>
                <a:rPr lang="vi-VN" sz="1600" dirty="0">
                  <a:solidFill>
                    <a:srgbClr val="3D3D3D"/>
                  </a:solidFill>
                  <a:latin typeface="Roboto"/>
                  <a:ea typeface="Roboto"/>
                  <a:cs typeface="Roboto"/>
                  <a:sym typeface="Roboto"/>
                </a:rPr>
                <a:t>Các mô hình có quá nhiều đặc trưng thường khó diễn giải và giải thích hơn</a:t>
              </a:r>
              <a:endParaRPr sz="1600" dirty="0">
                <a:solidFill>
                  <a:srgbClr val="3D3D3D"/>
                </a:solidFill>
                <a:latin typeface="Roboto"/>
                <a:ea typeface="Roboto"/>
                <a:cs typeface="Roboto"/>
                <a:sym typeface="Roboto"/>
              </a:endParaRPr>
            </a:p>
          </p:txBody>
        </p:sp>
        <p:sp>
          <p:nvSpPr>
            <p:cNvPr id="26" name="Google Shape;132;p19">
              <a:extLst>
                <a:ext uri="{FF2B5EF4-FFF2-40B4-BE49-F238E27FC236}">
                  <a16:creationId xmlns:a16="http://schemas.microsoft.com/office/drawing/2014/main" id="{F622C205-BCDE-699E-0E19-D81772C9DEF3}"/>
                </a:ext>
              </a:extLst>
            </p:cNvPr>
            <p:cNvSpPr/>
            <p:nvPr/>
          </p:nvSpPr>
          <p:spPr>
            <a:xfrm>
              <a:off x="5592550" y="29635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grpSp>
        <p:nvGrpSpPr>
          <p:cNvPr id="27" name="Google Shape;145;p19">
            <a:extLst>
              <a:ext uri="{FF2B5EF4-FFF2-40B4-BE49-F238E27FC236}">
                <a16:creationId xmlns:a16="http://schemas.microsoft.com/office/drawing/2014/main" id="{85D641C6-7A00-B3C3-133E-7E382BEC7EBD}"/>
              </a:ext>
            </a:extLst>
          </p:cNvPr>
          <p:cNvGrpSpPr/>
          <p:nvPr/>
        </p:nvGrpSpPr>
        <p:grpSpPr>
          <a:xfrm>
            <a:off x="6772456" y="5045813"/>
            <a:ext cx="3730212" cy="936000"/>
            <a:chOff x="5592550" y="3592650"/>
            <a:chExt cx="3730212" cy="936000"/>
          </a:xfrm>
        </p:grpSpPr>
        <p:sp>
          <p:nvSpPr>
            <p:cNvPr id="28" name="Google Shape;146;p19">
              <a:extLst>
                <a:ext uri="{FF2B5EF4-FFF2-40B4-BE49-F238E27FC236}">
                  <a16:creationId xmlns:a16="http://schemas.microsoft.com/office/drawing/2014/main" id="{E2C0156D-B6E6-E142-AEEC-5DB2C3846CF2}"/>
                </a:ext>
              </a:extLst>
            </p:cNvPr>
            <p:cNvSpPr/>
            <p:nvPr/>
          </p:nvSpPr>
          <p:spPr>
            <a:xfrm>
              <a:off x="5766550" y="3592650"/>
              <a:ext cx="3556212" cy="936000"/>
            </a:xfrm>
            <a:prstGeom prst="roundRect">
              <a:avLst>
                <a:gd name="adj" fmla="val 16667"/>
              </a:avLst>
            </a:prstGeom>
            <a:noFill/>
            <a:ln>
              <a:noFill/>
            </a:ln>
          </p:spPr>
          <p:txBody>
            <a:bodyPr spcFirstLastPara="1" wrap="square" lIns="91425" tIns="91425" rIns="91425" bIns="91425" anchor="ctr" anchorCtr="0">
              <a:noAutofit/>
            </a:bodyPr>
            <a:lstStyle/>
            <a:p>
              <a:pPr lvl="0" algn="ctr"/>
              <a:r>
                <a:rPr lang="vi-VN" sz="1600" b="1" dirty="0">
                  <a:solidFill>
                    <a:srgbClr val="3D3D3D"/>
                  </a:solidFill>
                  <a:latin typeface="Roboto"/>
                  <a:ea typeface="Roboto"/>
                  <a:cs typeface="Roboto"/>
                  <a:sym typeface="Roboto"/>
                </a:rPr>
                <a:t>Giải pháp: </a:t>
              </a:r>
              <a:r>
                <a:rPr lang="vi-VN" sz="1600" dirty="0">
                  <a:solidFill>
                    <a:srgbClr val="3D3D3D"/>
                  </a:solidFill>
                  <a:latin typeface="Roboto"/>
                  <a:ea typeface="Roboto"/>
                  <a:cs typeface="Roboto"/>
                  <a:sym typeface="Roboto"/>
                </a:rPr>
                <a:t>Chỉ sử dụng hầu hết các đặc trưng quan trọng → dễ dàng hơn để giải thích, giải thích hiểu việc ra quyết định của mô hình (ví dụ: tài chính, chăm sóc sức khỏe, lĩnh vực pháp lý)</a:t>
              </a:r>
              <a:endParaRPr sz="1600" dirty="0">
                <a:solidFill>
                  <a:srgbClr val="3D3D3D"/>
                </a:solidFill>
                <a:latin typeface="Roboto"/>
                <a:ea typeface="Roboto"/>
                <a:cs typeface="Roboto"/>
                <a:sym typeface="Roboto"/>
              </a:endParaRPr>
            </a:p>
          </p:txBody>
        </p:sp>
        <p:sp>
          <p:nvSpPr>
            <p:cNvPr id="29" name="Google Shape;134;p19">
              <a:extLst>
                <a:ext uri="{FF2B5EF4-FFF2-40B4-BE49-F238E27FC236}">
                  <a16:creationId xmlns:a16="http://schemas.microsoft.com/office/drawing/2014/main" id="{FDFEB00A-F957-F672-1FE9-80C8E7CE1E38}"/>
                </a:ext>
              </a:extLst>
            </p:cNvPr>
            <p:cNvSpPr/>
            <p:nvPr/>
          </p:nvSpPr>
          <p:spPr>
            <a:xfrm>
              <a:off x="5592550" y="3877950"/>
              <a:ext cx="174000" cy="174000"/>
            </a:xfrm>
            <a:prstGeom prst="ellipse">
              <a:avLst/>
            </a:pr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grpSp>
    </p:spTree>
    <p:extLst>
      <p:ext uri="{BB962C8B-B14F-4D97-AF65-F5344CB8AC3E}">
        <p14:creationId xmlns:p14="http://schemas.microsoft.com/office/powerpoint/2010/main" val="35854911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40</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79;p55">
            <a:extLst>
              <a:ext uri="{FF2B5EF4-FFF2-40B4-BE49-F238E27FC236}">
                <a16:creationId xmlns:a16="http://schemas.microsoft.com/office/drawing/2014/main" id="{3817EF99-17EF-D529-BDA3-4D8394B66514}"/>
              </a:ext>
            </a:extLst>
          </p:cNvPr>
          <p:cNvSpPr txBox="1">
            <a:spLocks noGrp="1"/>
          </p:cNvSpPr>
          <p:nvPr>
            <p:ph type="title"/>
          </p:nvPr>
        </p:nvSpPr>
        <p:spPr>
          <a:xfrm>
            <a:off x="984363" y="545024"/>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Boruta - </a:t>
            </a:r>
            <a:r>
              <a:rPr lang="en" sz="3600" dirty="0" err="1"/>
              <a:t>Shap</a:t>
            </a:r>
            <a:endParaRPr sz="3600" dirty="0"/>
          </a:p>
        </p:txBody>
      </p:sp>
      <p:sp>
        <p:nvSpPr>
          <p:cNvPr id="3" name="Google Shape;580;p55">
            <a:extLst>
              <a:ext uri="{FF2B5EF4-FFF2-40B4-BE49-F238E27FC236}">
                <a16:creationId xmlns:a16="http://schemas.microsoft.com/office/drawing/2014/main" id="{B300DAE4-B150-D59E-9871-27B4DADF0CE8}"/>
              </a:ext>
            </a:extLst>
          </p:cNvPr>
          <p:cNvSpPr txBox="1">
            <a:spLocks noGrp="1"/>
          </p:cNvSpPr>
          <p:nvPr>
            <p:ph type="body" idx="1"/>
          </p:nvPr>
        </p:nvSpPr>
        <p:spPr>
          <a:xfrm>
            <a:off x="1362735" y="1117724"/>
            <a:ext cx="8520600" cy="1762110"/>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1800" dirty="0"/>
              <a:t>Phương pháp lựa chọn đặc trưng bao bọc kết hợp cả thuật toán lựa chọn tính năng Boruta với các giá trị shapley</a:t>
            </a:r>
          </a:p>
          <a:p>
            <a:pPr lvl="0" indent="-317500" algn="just">
              <a:spcBef>
                <a:spcPts val="0"/>
              </a:spcBef>
              <a:buSzPts val="1400"/>
              <a:buChar char="❏"/>
            </a:pPr>
            <a:r>
              <a:rPr lang="en" sz="1800" u="sng" dirty="0">
                <a:solidFill>
                  <a:schemeClr val="hlink"/>
                </a:solidFill>
                <a:hlinkClick r:id="rId3"/>
              </a:rPr>
              <a:t>github</a:t>
            </a:r>
            <a:endParaRPr sz="1800" dirty="0"/>
          </a:p>
          <a:p>
            <a:pPr marL="457200" lvl="0" indent="-317500" algn="just" rtl="0">
              <a:spcBef>
                <a:spcPts val="0"/>
              </a:spcBef>
              <a:spcAft>
                <a:spcPts val="0"/>
              </a:spcAft>
              <a:buSzPts val="1400"/>
              <a:buChar char="❏"/>
            </a:pPr>
            <a:r>
              <a:rPr lang="en" sz="1800" u="sng" dirty="0">
                <a:solidFill>
                  <a:schemeClr val="hlink"/>
                </a:solidFill>
                <a:hlinkClick r:id="rId4"/>
              </a:rPr>
              <a:t>Notebook Example</a:t>
            </a:r>
            <a:endParaRPr sz="1800" dirty="0"/>
          </a:p>
        </p:txBody>
      </p:sp>
    </p:spTree>
    <p:extLst>
      <p:ext uri="{BB962C8B-B14F-4D97-AF65-F5344CB8AC3E}">
        <p14:creationId xmlns:p14="http://schemas.microsoft.com/office/powerpoint/2010/main" val="2374129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41</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585;p56">
            <a:extLst>
              <a:ext uri="{FF2B5EF4-FFF2-40B4-BE49-F238E27FC236}">
                <a16:creationId xmlns:a16="http://schemas.microsoft.com/office/drawing/2014/main" id="{361D613A-FB1E-BC2F-5E0A-BA91B9850485}"/>
              </a:ext>
            </a:extLst>
          </p:cNvPr>
          <p:cNvSpPr txBox="1">
            <a:spLocks noGrp="1"/>
          </p:cNvSpPr>
          <p:nvPr>
            <p:ph type="title"/>
          </p:nvPr>
        </p:nvSpPr>
        <p:spPr>
          <a:xfrm>
            <a:off x="994872" y="45043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eli5</a:t>
            </a:r>
            <a:endParaRPr sz="3600" dirty="0"/>
          </a:p>
        </p:txBody>
      </p:sp>
      <p:sp>
        <p:nvSpPr>
          <p:cNvPr id="3" name="Google Shape;586;p56">
            <a:extLst>
              <a:ext uri="{FF2B5EF4-FFF2-40B4-BE49-F238E27FC236}">
                <a16:creationId xmlns:a16="http://schemas.microsoft.com/office/drawing/2014/main" id="{12C5C81A-823B-211A-F9E6-6D4E9E34D40F}"/>
              </a:ext>
            </a:extLst>
          </p:cNvPr>
          <p:cNvSpPr txBox="1">
            <a:spLocks noGrp="1"/>
          </p:cNvSpPr>
          <p:nvPr>
            <p:ph type="body" idx="1"/>
          </p:nvPr>
        </p:nvSpPr>
        <p:spPr>
          <a:xfrm>
            <a:off x="1173549" y="1023130"/>
            <a:ext cx="8520600" cy="2021650"/>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en-US" sz="1800" dirty="0" err="1"/>
              <a:t>Một</a:t>
            </a:r>
            <a:r>
              <a:rPr lang="en-US" sz="1800" dirty="0"/>
              <a:t> </a:t>
            </a:r>
            <a:r>
              <a:rPr lang="en-US" sz="1800" dirty="0" err="1"/>
              <a:t>gói</a:t>
            </a:r>
            <a:r>
              <a:rPr lang="en-US" sz="1800" dirty="0"/>
              <a:t> python </a:t>
            </a:r>
            <a:r>
              <a:rPr lang="en-US" sz="1800" dirty="0" err="1"/>
              <a:t>giúp</a:t>
            </a:r>
            <a:r>
              <a:rPr lang="en-US" sz="1800" dirty="0"/>
              <a:t> </a:t>
            </a:r>
            <a:r>
              <a:rPr lang="en-US" sz="1800" dirty="0" err="1"/>
              <a:t>gỡ</a:t>
            </a:r>
            <a:r>
              <a:rPr lang="en-US" sz="1800" dirty="0"/>
              <a:t> </a:t>
            </a:r>
            <a:r>
              <a:rPr lang="en-US" sz="1800" dirty="0" err="1"/>
              <a:t>lỗi</a:t>
            </a:r>
            <a:r>
              <a:rPr lang="en-US" sz="1800" dirty="0"/>
              <a:t> </a:t>
            </a:r>
            <a:r>
              <a:rPr lang="en-US" sz="1800" dirty="0" err="1"/>
              <a:t>các</a:t>
            </a:r>
            <a:r>
              <a:rPr lang="en-US" sz="1800" dirty="0"/>
              <a:t> </a:t>
            </a:r>
            <a:r>
              <a:rPr lang="en-US" sz="1800" dirty="0" err="1"/>
              <a:t>trình</a:t>
            </a:r>
            <a:r>
              <a:rPr lang="en-US" sz="1800" dirty="0"/>
              <a:t> </a:t>
            </a:r>
            <a:r>
              <a:rPr lang="en-US" sz="1800" dirty="0" err="1"/>
              <a:t>phân</a:t>
            </a:r>
            <a:r>
              <a:rPr lang="en-US" sz="1800" dirty="0"/>
              <a:t> </a:t>
            </a:r>
            <a:r>
              <a:rPr lang="en-US" sz="1800" dirty="0" err="1"/>
              <a:t>loại</a:t>
            </a:r>
            <a:r>
              <a:rPr lang="en-US" sz="1800" dirty="0"/>
              <a:t> </a:t>
            </a:r>
            <a:r>
              <a:rPr lang="en-US" sz="1800" dirty="0" err="1"/>
              <a:t>học</a:t>
            </a:r>
            <a:r>
              <a:rPr lang="en-US" sz="1800" dirty="0"/>
              <a:t> </a:t>
            </a:r>
            <a:r>
              <a:rPr lang="en-US" sz="1800" dirty="0" err="1"/>
              <a:t>máy</a:t>
            </a:r>
            <a:r>
              <a:rPr lang="en-US" sz="1800" dirty="0"/>
              <a:t> </a:t>
            </a:r>
            <a:r>
              <a:rPr lang="en-US" sz="1800" dirty="0" err="1"/>
              <a:t>và</a:t>
            </a:r>
            <a:r>
              <a:rPr lang="en-US" sz="1800" dirty="0"/>
              <a:t> </a:t>
            </a:r>
            <a:r>
              <a:rPr lang="en-US" sz="1800" dirty="0" err="1"/>
              <a:t>giải</a:t>
            </a:r>
            <a:r>
              <a:rPr lang="en-US" sz="1800" dirty="0"/>
              <a:t> </a:t>
            </a:r>
            <a:r>
              <a:rPr lang="en-US" sz="1800" dirty="0" err="1"/>
              <a:t>thích</a:t>
            </a:r>
            <a:r>
              <a:rPr lang="en-US" sz="1800" dirty="0"/>
              <a:t> </a:t>
            </a:r>
            <a:r>
              <a:rPr lang="en-US" sz="1800" dirty="0" err="1"/>
              <a:t>dự</a:t>
            </a:r>
            <a:r>
              <a:rPr lang="en-US" sz="1800" dirty="0"/>
              <a:t> </a:t>
            </a:r>
            <a:r>
              <a:rPr lang="en-US" sz="1800" dirty="0" err="1"/>
              <a:t>đoán</a:t>
            </a:r>
            <a:r>
              <a:rPr lang="en-US" sz="1800" dirty="0"/>
              <a:t> </a:t>
            </a:r>
            <a:r>
              <a:rPr lang="en-US" sz="1800" dirty="0" err="1"/>
              <a:t>của</a:t>
            </a:r>
            <a:r>
              <a:rPr lang="en-US" sz="1800" dirty="0"/>
              <a:t> </a:t>
            </a:r>
            <a:r>
              <a:rPr lang="en-US" sz="1800" dirty="0" err="1"/>
              <a:t>chúng</a:t>
            </a:r>
            <a:endParaRPr lang="en-US" sz="1800" dirty="0"/>
          </a:p>
          <a:p>
            <a:pPr lvl="0" indent="-317500" algn="just">
              <a:spcBef>
                <a:spcPts val="0"/>
              </a:spcBef>
              <a:buSzPts val="1400"/>
              <a:buChar char="❏"/>
            </a:pPr>
            <a:r>
              <a:rPr lang="en" sz="1800" u="sng" dirty="0">
                <a:solidFill>
                  <a:schemeClr val="hlink"/>
                </a:solidFill>
                <a:hlinkClick r:id="rId3"/>
              </a:rPr>
              <a:t>github</a:t>
            </a:r>
            <a:endParaRPr sz="1800" dirty="0"/>
          </a:p>
          <a:p>
            <a:pPr marL="457200" lvl="0" indent="-317500" algn="just" rtl="0">
              <a:spcBef>
                <a:spcPts val="0"/>
              </a:spcBef>
              <a:spcAft>
                <a:spcPts val="0"/>
              </a:spcAft>
              <a:buSzPts val="1400"/>
              <a:buChar char="❏"/>
            </a:pPr>
            <a:r>
              <a:rPr lang="en" sz="1800" u="sng" dirty="0">
                <a:solidFill>
                  <a:schemeClr val="hlink"/>
                </a:solidFill>
                <a:hlinkClick r:id="rId4"/>
              </a:rPr>
              <a:t>docs</a:t>
            </a:r>
            <a:endParaRPr sz="1800" dirty="0"/>
          </a:p>
          <a:p>
            <a:pPr marL="457200" lvl="0" indent="-317500" algn="just" rtl="0">
              <a:spcBef>
                <a:spcPts val="0"/>
              </a:spcBef>
              <a:spcAft>
                <a:spcPts val="0"/>
              </a:spcAft>
              <a:buSzPts val="1400"/>
              <a:buChar char="❏"/>
            </a:pPr>
            <a:r>
              <a:rPr lang="en" sz="1800" u="sng" dirty="0">
                <a:solidFill>
                  <a:schemeClr val="hlink"/>
                </a:solidFill>
                <a:hlinkClick r:id="rId5"/>
              </a:rPr>
              <a:t>Example Notebook</a:t>
            </a:r>
            <a:endParaRPr sz="1800" dirty="0"/>
          </a:p>
        </p:txBody>
      </p:sp>
      <p:pic>
        <p:nvPicPr>
          <p:cNvPr id="4" name="Google Shape;587;p56">
            <a:extLst>
              <a:ext uri="{FF2B5EF4-FFF2-40B4-BE49-F238E27FC236}">
                <a16:creationId xmlns:a16="http://schemas.microsoft.com/office/drawing/2014/main" id="{1478EBDF-88FF-1405-49BD-8CD7ABE8E7A4}"/>
              </a:ext>
            </a:extLst>
          </p:cNvPr>
          <p:cNvPicPr preferRelativeResize="0"/>
          <p:nvPr/>
        </p:nvPicPr>
        <p:blipFill>
          <a:blip r:embed="rId6">
            <a:alphaModFix/>
          </a:blip>
          <a:stretch>
            <a:fillRect/>
          </a:stretch>
        </p:blipFill>
        <p:spPr>
          <a:xfrm>
            <a:off x="5149426" y="1907907"/>
            <a:ext cx="5419401" cy="4347542"/>
          </a:xfrm>
          <a:prstGeom prst="rect">
            <a:avLst/>
          </a:prstGeom>
          <a:noFill/>
          <a:ln>
            <a:noFill/>
          </a:ln>
        </p:spPr>
      </p:pic>
    </p:spTree>
    <p:extLst>
      <p:ext uri="{BB962C8B-B14F-4D97-AF65-F5344CB8AC3E}">
        <p14:creationId xmlns:p14="http://schemas.microsoft.com/office/powerpoint/2010/main" val="36662811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45"/>
          <p:cNvSpPr txBox="1"/>
          <p:nvPr/>
        </p:nvSpPr>
        <p:spPr>
          <a:xfrm>
            <a:off x="147400" y="2575733"/>
            <a:ext cx="11897200" cy="1191600"/>
          </a:xfrm>
          <a:prstGeom prst="rect">
            <a:avLst/>
          </a:prstGeom>
          <a:noFill/>
          <a:ln>
            <a:noFill/>
          </a:ln>
        </p:spPr>
        <p:txBody>
          <a:bodyPr spcFirstLastPara="1" wrap="square" lIns="121900" tIns="121900" rIns="121900" bIns="121900" anchor="b" anchorCtr="0">
            <a:noAutofit/>
          </a:bodyPr>
          <a:lstStyle/>
          <a:p>
            <a:pPr marL="0" marR="0" lvl="0" indent="0" algn="ctr" rtl="0">
              <a:spcBef>
                <a:spcPts val="0"/>
              </a:spcBef>
              <a:spcAft>
                <a:spcPts val="0"/>
              </a:spcAft>
              <a:buNone/>
            </a:pPr>
            <a:r>
              <a:rPr lang="en-US" sz="4533" dirty="0">
                <a:solidFill>
                  <a:srgbClr val="1B786E"/>
                </a:solidFill>
                <a:latin typeface="Arial" panose="020B0604020202020204" pitchFamily="34" charset="0"/>
                <a:ea typeface="Calibri"/>
                <a:cs typeface="Arial" panose="020B0604020202020204" pitchFamily="34" charset="0"/>
                <a:sym typeface="Calibri"/>
              </a:rPr>
              <a:t>QUIZ &amp; QUESTIONS</a:t>
            </a:r>
            <a:endParaRPr sz="4533" b="1" dirty="0">
              <a:solidFill>
                <a:srgbClr val="1B786E"/>
              </a:solidFill>
              <a:latin typeface="Arial"/>
              <a:ea typeface="Arial"/>
              <a:cs typeface="Arial"/>
              <a:sym typeface="Arial"/>
            </a:endParaRPr>
          </a:p>
        </p:txBody>
      </p:sp>
      <p:sp>
        <p:nvSpPr>
          <p:cNvPr id="864" name="Google Shape;864;p45"/>
          <p:cNvSpPr txBox="1">
            <a:spLocks noGrp="1"/>
          </p:cNvSpPr>
          <p:nvPr>
            <p:ph type="sldNum" idx="12"/>
          </p:nvPr>
        </p:nvSpPr>
        <p:spPr>
          <a:xfrm>
            <a:off x="11860822" y="6560242"/>
            <a:ext cx="346061" cy="291600"/>
          </a:xfrm>
          <a:prstGeom prst="rect">
            <a:avLst/>
          </a:prstGeom>
          <a:noFill/>
          <a:ln>
            <a:noFill/>
          </a:ln>
        </p:spPr>
        <p:txBody>
          <a:bodyPr spcFirstLastPara="1" wrap="square" lIns="121900" tIns="121900" rIns="121900" bIns="121900" anchor="ctr" anchorCtr="0">
            <a:noAutofit/>
          </a:bodyPr>
          <a:lstStyle/>
          <a:p>
            <a:pPr marL="0" lvl="0" indent="0" algn="ctr" rtl="0">
              <a:spcBef>
                <a:spcPts val="0"/>
              </a:spcBef>
              <a:spcAft>
                <a:spcPts val="0"/>
              </a:spcAft>
              <a:buNone/>
            </a:pPr>
            <a:fld id="{00000000-1234-1234-1234-123412341234}" type="slidenum">
              <a:rPr lang="en-US"/>
              <a:t>42</a:t>
            </a:fld>
            <a:endParaRPr/>
          </a:p>
        </p:txBody>
      </p:sp>
      <p:pic>
        <p:nvPicPr>
          <p:cNvPr id="865" name="Google Shape;865;p45"/>
          <p:cNvPicPr preferRelativeResize="0"/>
          <p:nvPr/>
        </p:nvPicPr>
        <p:blipFill rotWithShape="1">
          <a:blip r:embed="rId3">
            <a:alphaModFix/>
          </a:blip>
          <a:srcRect/>
          <a:stretch/>
        </p:blipFill>
        <p:spPr>
          <a:xfrm>
            <a:off x="5264125" y="719441"/>
            <a:ext cx="1671321" cy="1303324"/>
          </a:xfrm>
          <a:prstGeom prst="rect">
            <a:avLst/>
          </a:prstGeom>
          <a:noFill/>
          <a:ln>
            <a:noFill/>
          </a:ln>
        </p:spPr>
      </p:pic>
      <p:sp>
        <p:nvSpPr>
          <p:cNvPr id="2" name="Google Shape;336;p3">
            <a:extLst>
              <a:ext uri="{FF2B5EF4-FFF2-40B4-BE49-F238E27FC236}">
                <a16:creationId xmlns:a16="http://schemas.microsoft.com/office/drawing/2014/main" id="{C492B85F-F2B7-C0BA-33EB-EA4BC43A188A}"/>
              </a:ext>
            </a:extLst>
          </p:cNvPr>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5</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151;p20">
            <a:extLst>
              <a:ext uri="{FF2B5EF4-FFF2-40B4-BE49-F238E27FC236}">
                <a16:creationId xmlns:a16="http://schemas.microsoft.com/office/drawing/2014/main" id="{D25A9E77-BBE3-0571-1E1C-4054777FF340}"/>
              </a:ext>
            </a:extLst>
          </p:cNvPr>
          <p:cNvSpPr txBox="1">
            <a:spLocks noGrp="1"/>
          </p:cNvSpPr>
          <p:nvPr>
            <p:ph type="title"/>
          </p:nvPr>
        </p:nvSpPr>
        <p:spPr>
          <a:xfrm>
            <a:off x="1134107" y="501547"/>
            <a:ext cx="8520600" cy="572700"/>
          </a:xfrm>
          <a:prstGeom prst="rect">
            <a:avLst/>
          </a:prstGeom>
          <a:noFill/>
          <a:ln>
            <a:noFill/>
          </a:ln>
        </p:spPr>
        <p:txBody>
          <a:bodyPr spcFirstLastPara="1" wrap="square" lIns="91425" tIns="91425" rIns="91425" bIns="91425" anchor="t" anchorCtr="0">
            <a:noAutofit/>
          </a:bodyPr>
          <a:lstStyle/>
          <a:p>
            <a:pPr lvl="0">
              <a:lnSpc>
                <a:spcPct val="100000"/>
              </a:lnSpc>
              <a:buSzPct val="111111"/>
            </a:pPr>
            <a:r>
              <a:rPr lang="en-US" sz="3600" dirty="0" err="1"/>
              <a:t>Kỹ</a:t>
            </a:r>
            <a:r>
              <a:rPr lang="en-US" sz="3600" dirty="0"/>
              <a:t> </a:t>
            </a:r>
            <a:r>
              <a:rPr lang="en-US" sz="3600" dirty="0" err="1"/>
              <a:t>thuật</a:t>
            </a:r>
            <a:r>
              <a:rPr lang="en-US" sz="3600" dirty="0"/>
              <a:t> </a:t>
            </a:r>
            <a:r>
              <a:rPr lang="en-US" sz="3600" dirty="0" err="1"/>
              <a:t>lựa</a:t>
            </a:r>
            <a:r>
              <a:rPr lang="en-US" sz="3600" dirty="0"/>
              <a:t> </a:t>
            </a:r>
            <a:r>
              <a:rPr lang="en-US" sz="3600" dirty="0" err="1"/>
              <a:t>chọn</a:t>
            </a:r>
            <a:r>
              <a:rPr lang="en-US" sz="3600" dirty="0"/>
              <a:t> </a:t>
            </a:r>
            <a:r>
              <a:rPr lang="en-US" sz="3600" dirty="0" err="1"/>
              <a:t>đặc</a:t>
            </a:r>
            <a:r>
              <a:rPr lang="en-US" sz="3600" dirty="0"/>
              <a:t> </a:t>
            </a:r>
            <a:r>
              <a:rPr lang="en-US" sz="3600" dirty="0" err="1"/>
              <a:t>trưng</a:t>
            </a:r>
            <a:endParaRPr sz="3600" dirty="0"/>
          </a:p>
        </p:txBody>
      </p:sp>
      <p:grpSp>
        <p:nvGrpSpPr>
          <p:cNvPr id="3" name="Google Shape;153;p20">
            <a:extLst>
              <a:ext uri="{FF2B5EF4-FFF2-40B4-BE49-F238E27FC236}">
                <a16:creationId xmlns:a16="http://schemas.microsoft.com/office/drawing/2014/main" id="{4D0705E7-4EB5-D645-4A30-F8CA9C4EAE58}"/>
              </a:ext>
            </a:extLst>
          </p:cNvPr>
          <p:cNvGrpSpPr/>
          <p:nvPr/>
        </p:nvGrpSpPr>
        <p:grpSpPr>
          <a:xfrm>
            <a:off x="2136884" y="2811559"/>
            <a:ext cx="8243484" cy="847764"/>
            <a:chOff x="1593000" y="2322568"/>
            <a:chExt cx="5957975" cy="643500"/>
          </a:xfrm>
        </p:grpSpPr>
        <p:sp>
          <p:nvSpPr>
            <p:cNvPr id="4" name="Google Shape;154;p20">
              <a:extLst>
                <a:ext uri="{FF2B5EF4-FFF2-40B4-BE49-F238E27FC236}">
                  <a16:creationId xmlns:a16="http://schemas.microsoft.com/office/drawing/2014/main" id="{44910095-685F-1D03-5F2D-5859D4D1AA87}"/>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 name="Google Shape;155;p20">
              <a:extLst>
                <a:ext uri="{FF2B5EF4-FFF2-40B4-BE49-F238E27FC236}">
                  <a16:creationId xmlns:a16="http://schemas.microsoft.com/office/drawing/2014/main" id="{235F8FA5-B79B-F0AA-B864-EB73C4B97DCD}"/>
                </a:ext>
              </a:extLst>
            </p:cNvPr>
            <p:cNvSpPr/>
            <p:nvPr/>
          </p:nvSpPr>
          <p:spPr>
            <a:xfrm flipH="1">
              <a:off x="2283025" y="2322575"/>
              <a:ext cx="1844400" cy="642600"/>
            </a:xfrm>
            <a:prstGeom prst="rect">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 name="Google Shape;156;p20">
              <a:extLst>
                <a:ext uri="{FF2B5EF4-FFF2-40B4-BE49-F238E27FC236}">
                  <a16:creationId xmlns:a16="http://schemas.microsoft.com/office/drawing/2014/main" id="{6086DB9D-0AAC-BEF9-18F4-B87E707205C0}"/>
                </a:ext>
              </a:extLst>
            </p:cNvPr>
            <p:cNvSpPr/>
            <p:nvPr/>
          </p:nvSpPr>
          <p:spPr>
            <a:xfrm rot="-5400000">
              <a:off x="3501574" y="1934671"/>
              <a:ext cx="643356" cy="1419149"/>
            </a:xfrm>
            <a:prstGeom prst="flowChartOffpageConnector">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157;p20">
              <a:extLst>
                <a:ext uri="{FF2B5EF4-FFF2-40B4-BE49-F238E27FC236}">
                  <a16:creationId xmlns:a16="http://schemas.microsoft.com/office/drawing/2014/main" id="{54472DED-AE07-2BCF-CC05-6F8D16F3E17F}"/>
                </a:ext>
              </a:extLst>
            </p:cNvPr>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lvl="0" algn="ctr">
                <a:lnSpc>
                  <a:spcPct val="115000"/>
                </a:lnSpc>
                <a:buSzPts val="1000"/>
              </a:pPr>
              <a:r>
                <a:rPr lang="vi-VN" sz="1600" dirty="0">
                  <a:solidFill>
                    <a:srgbClr val="FFFFFF"/>
                  </a:solidFill>
                  <a:latin typeface="Roboto Medium"/>
                  <a:ea typeface="Roboto Medium"/>
                  <a:cs typeface="Roboto Medium"/>
                  <a:sym typeface="Roboto Medium"/>
                </a:rPr>
                <a:t>Phương pháp </a:t>
              </a:r>
              <a:r>
                <a:rPr lang="en" sz="1600" b="0" i="0" u="none" strike="noStrike" cap="none" dirty="0">
                  <a:solidFill>
                    <a:srgbClr val="FFFFFF"/>
                  </a:solidFill>
                  <a:latin typeface="Roboto Medium"/>
                  <a:ea typeface="Roboto Medium"/>
                  <a:cs typeface="Roboto Medium"/>
                  <a:sym typeface="Roboto Medium"/>
                </a:rPr>
                <a:t>Wrapper</a:t>
              </a:r>
              <a:endParaRPr sz="1600" b="0" i="0" u="none" strike="noStrike" cap="none" dirty="0">
                <a:solidFill>
                  <a:srgbClr val="FFFFFF"/>
                </a:solidFill>
                <a:latin typeface="Roboto"/>
                <a:ea typeface="Roboto"/>
                <a:cs typeface="Roboto"/>
                <a:sym typeface="Roboto"/>
              </a:endParaRPr>
            </a:p>
          </p:txBody>
        </p:sp>
        <p:sp>
          <p:nvSpPr>
            <p:cNvPr id="8" name="Google Shape;158;p20">
              <a:extLst>
                <a:ext uri="{FF2B5EF4-FFF2-40B4-BE49-F238E27FC236}">
                  <a16:creationId xmlns:a16="http://schemas.microsoft.com/office/drawing/2014/main" id="{0A914D97-9C38-AE52-D255-389D890A5E0F}"/>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 name="Google Shape;159;p20">
              <a:extLst>
                <a:ext uri="{FF2B5EF4-FFF2-40B4-BE49-F238E27FC236}">
                  <a16:creationId xmlns:a16="http://schemas.microsoft.com/office/drawing/2014/main" id="{A122BD38-01CB-E249-846B-92528DE87031}"/>
                </a:ext>
              </a:extLst>
            </p:cNvPr>
            <p:cNvSpPr/>
            <p:nvPr/>
          </p:nvSpPr>
          <p:spPr>
            <a:xfrm>
              <a:off x="1593000" y="2322575"/>
              <a:ext cx="690000" cy="642600"/>
            </a:xfrm>
            <a:prstGeom prst="rect">
              <a:avLst/>
            </a:prstGeom>
            <a:solidFill>
              <a:schemeClr val="accent1">
                <a:lumMod val="75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02</a:t>
              </a:r>
              <a:endParaRPr sz="2600" b="0" i="0" u="none" strike="noStrike" cap="none">
                <a:solidFill>
                  <a:srgbClr val="FFFFFF"/>
                </a:solidFill>
                <a:latin typeface="Roboto Thin"/>
                <a:ea typeface="Roboto Thin"/>
                <a:cs typeface="Roboto Thin"/>
                <a:sym typeface="Roboto Thin"/>
              </a:endParaRPr>
            </a:p>
          </p:txBody>
        </p:sp>
        <p:sp>
          <p:nvSpPr>
            <p:cNvPr id="10" name="Google Shape;160;p20">
              <a:extLst>
                <a:ext uri="{FF2B5EF4-FFF2-40B4-BE49-F238E27FC236}">
                  <a16:creationId xmlns:a16="http://schemas.microsoft.com/office/drawing/2014/main" id="{7AE15E3F-EB53-45BC-60A0-1DC94252FACC}"/>
                </a:ext>
              </a:extLst>
            </p:cNvPr>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highlight>
                    <a:srgbClr val="FFFF00"/>
                  </a:highlight>
                  <a:latin typeface="Roboto"/>
                  <a:ea typeface="Roboto"/>
                  <a:cs typeface="Roboto"/>
                  <a:sym typeface="Roboto"/>
                </a:rPr>
                <a:t>Fo</a:t>
              </a:r>
              <a:r>
                <a:rPr lang="en-US" sz="1600" dirty="0">
                  <a:solidFill>
                    <a:schemeClr val="accent1">
                      <a:lumMod val="50000"/>
                    </a:schemeClr>
                  </a:solidFill>
                  <a:highlight>
                    <a:srgbClr val="FFFF00"/>
                  </a:highlight>
                  <a:latin typeface="Roboto"/>
                  <a:ea typeface="Roboto"/>
                  <a:cs typeface="Roboto"/>
                  <a:sym typeface="Roboto"/>
                </a:rPr>
                <a:t>r</a:t>
              </a:r>
              <a:r>
                <a:rPr lang="en-US" sz="1600" b="0" i="0" u="none" strike="noStrike" cap="none" dirty="0">
                  <a:solidFill>
                    <a:schemeClr val="accent1">
                      <a:lumMod val="50000"/>
                    </a:schemeClr>
                  </a:solidFill>
                  <a:highlight>
                    <a:srgbClr val="FFFF00"/>
                  </a:highlight>
                  <a:latin typeface="Roboto"/>
                  <a:ea typeface="Roboto"/>
                  <a:cs typeface="Roboto"/>
                  <a:sym typeface="Roboto"/>
                </a:rPr>
                <a:t>ward Selection</a:t>
              </a:r>
            </a:p>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highlight>
                    <a:srgbClr val="FFFF00"/>
                  </a:highlight>
                  <a:latin typeface="Roboto"/>
                  <a:ea typeface="Roboto"/>
                  <a:cs typeface="Roboto"/>
                  <a:sym typeface="Roboto"/>
                </a:rPr>
                <a:t>Backward </a:t>
              </a:r>
              <a:r>
                <a:rPr lang="en-US" sz="1600" dirty="0">
                  <a:solidFill>
                    <a:schemeClr val="accent1">
                      <a:lumMod val="50000"/>
                    </a:schemeClr>
                  </a:solidFill>
                  <a:highlight>
                    <a:srgbClr val="FFFF00"/>
                  </a:highlight>
                  <a:latin typeface="Roboto"/>
                  <a:ea typeface="Roboto"/>
                  <a:cs typeface="Roboto"/>
                  <a:sym typeface="Roboto"/>
                </a:rPr>
                <a:t>Elimination</a:t>
              </a:r>
              <a:endParaRPr lang="en-US" sz="1600" b="0" i="0" u="none" strike="noStrike" cap="none" dirty="0">
                <a:solidFill>
                  <a:schemeClr val="accent1">
                    <a:lumMod val="50000"/>
                  </a:schemeClr>
                </a:solidFill>
                <a:highlight>
                  <a:srgbClr val="FFFF00"/>
                </a:highlight>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latin typeface="Roboto"/>
                  <a:ea typeface="Roboto"/>
                  <a:cs typeface="Roboto"/>
                  <a:sym typeface="Roboto"/>
                </a:rPr>
                <a:t>Recursive Feature Elimination (RFE)</a:t>
              </a:r>
            </a:p>
          </p:txBody>
        </p:sp>
      </p:grpSp>
      <p:grpSp>
        <p:nvGrpSpPr>
          <p:cNvPr id="11" name="Google Shape;161;p20">
            <a:extLst>
              <a:ext uri="{FF2B5EF4-FFF2-40B4-BE49-F238E27FC236}">
                <a16:creationId xmlns:a16="http://schemas.microsoft.com/office/drawing/2014/main" id="{4F4B7D5F-BEAC-08F8-B37D-0C404D51CF91}"/>
              </a:ext>
            </a:extLst>
          </p:cNvPr>
          <p:cNvGrpSpPr/>
          <p:nvPr/>
        </p:nvGrpSpPr>
        <p:grpSpPr>
          <a:xfrm>
            <a:off x="2136883" y="1861667"/>
            <a:ext cx="8520600" cy="849348"/>
            <a:chOff x="1593000" y="2322568"/>
            <a:chExt cx="6158260" cy="643500"/>
          </a:xfrm>
        </p:grpSpPr>
        <p:sp>
          <p:nvSpPr>
            <p:cNvPr id="12" name="Google Shape;162;p20">
              <a:extLst>
                <a:ext uri="{FF2B5EF4-FFF2-40B4-BE49-F238E27FC236}">
                  <a16:creationId xmlns:a16="http://schemas.microsoft.com/office/drawing/2014/main" id="{C56007E6-CFEB-D13E-34EA-B18DADDA7273}"/>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63;p20">
              <a:extLst>
                <a:ext uri="{FF2B5EF4-FFF2-40B4-BE49-F238E27FC236}">
                  <a16:creationId xmlns:a16="http://schemas.microsoft.com/office/drawing/2014/main" id="{A5843480-972B-B064-176F-C02CDD18517C}"/>
                </a:ext>
              </a:extLst>
            </p:cNvPr>
            <p:cNvSpPr/>
            <p:nvPr/>
          </p:nvSpPr>
          <p:spPr>
            <a:xfrm flipH="1">
              <a:off x="2283025" y="2322575"/>
              <a:ext cx="1844400" cy="642600"/>
            </a:xfrm>
            <a:prstGeom prst="rect">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64;p20">
              <a:extLst>
                <a:ext uri="{FF2B5EF4-FFF2-40B4-BE49-F238E27FC236}">
                  <a16:creationId xmlns:a16="http://schemas.microsoft.com/office/drawing/2014/main" id="{82CCFC53-73E5-BAD9-5EDD-31CDFA4A9604}"/>
                </a:ext>
              </a:extLst>
            </p:cNvPr>
            <p:cNvSpPr/>
            <p:nvPr/>
          </p:nvSpPr>
          <p:spPr>
            <a:xfrm rot="-5400000">
              <a:off x="3501574" y="1934671"/>
              <a:ext cx="643356" cy="1419149"/>
            </a:xfrm>
            <a:prstGeom prst="flowChartOffpageConnector">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65;p20">
              <a:extLst>
                <a:ext uri="{FF2B5EF4-FFF2-40B4-BE49-F238E27FC236}">
                  <a16:creationId xmlns:a16="http://schemas.microsoft.com/office/drawing/2014/main" id="{AAB46C8A-04C5-CCD4-9F89-B0501782FB62}"/>
                </a:ext>
              </a:extLst>
            </p:cNvPr>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lvl="0" algn="ctr">
                <a:lnSpc>
                  <a:spcPct val="115000"/>
                </a:lnSpc>
                <a:buSzPts val="1000"/>
              </a:pPr>
              <a:r>
                <a:rPr lang="vi-VN" sz="1600" b="1" dirty="0">
                  <a:solidFill>
                    <a:schemeClr val="lt1"/>
                  </a:solidFill>
                </a:rPr>
                <a:t>Phương pháp </a:t>
              </a:r>
              <a:r>
                <a:rPr lang="en" sz="1600" b="1" i="0" u="none" strike="noStrike" cap="none" dirty="0">
                  <a:solidFill>
                    <a:schemeClr val="lt1"/>
                  </a:solidFill>
                  <a:latin typeface="Arial"/>
                  <a:ea typeface="Arial"/>
                  <a:cs typeface="Arial"/>
                  <a:sym typeface="Arial"/>
                </a:rPr>
                <a:t>Filter </a:t>
              </a:r>
              <a:endParaRPr sz="1600" b="1" i="0" u="none" strike="noStrike" cap="none" dirty="0">
                <a:solidFill>
                  <a:schemeClr val="lt1"/>
                </a:solidFill>
                <a:latin typeface="Arial"/>
                <a:ea typeface="Arial"/>
                <a:cs typeface="Arial"/>
                <a:sym typeface="Arial"/>
              </a:endParaRPr>
            </a:p>
          </p:txBody>
        </p:sp>
        <p:sp>
          <p:nvSpPr>
            <p:cNvPr id="16" name="Google Shape;166;p20">
              <a:extLst>
                <a:ext uri="{FF2B5EF4-FFF2-40B4-BE49-F238E27FC236}">
                  <a16:creationId xmlns:a16="http://schemas.microsoft.com/office/drawing/2014/main" id="{983BA9E9-18B6-B8FC-F6C8-1EEFF9F440AB}"/>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67;p20">
              <a:extLst>
                <a:ext uri="{FF2B5EF4-FFF2-40B4-BE49-F238E27FC236}">
                  <a16:creationId xmlns:a16="http://schemas.microsoft.com/office/drawing/2014/main" id="{4458FAED-3931-4F68-8419-C3C78074C775}"/>
                </a:ext>
              </a:extLst>
            </p:cNvPr>
            <p:cNvSpPr/>
            <p:nvPr/>
          </p:nvSpPr>
          <p:spPr>
            <a:xfrm>
              <a:off x="1593000" y="2322575"/>
              <a:ext cx="690000" cy="642600"/>
            </a:xfrm>
            <a:prstGeom prst="rect">
              <a:avLst/>
            </a:prstGeom>
            <a:solidFill>
              <a:schemeClr val="accent1">
                <a:lumMod val="75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dirty="0">
                  <a:solidFill>
                    <a:srgbClr val="FFFFFF"/>
                  </a:solidFill>
                  <a:latin typeface="Roboto Thin"/>
                  <a:ea typeface="Roboto Thin"/>
                  <a:cs typeface="Roboto Thin"/>
                  <a:sym typeface="Roboto Thin"/>
                </a:rPr>
                <a:t>01</a:t>
              </a:r>
              <a:endParaRPr sz="2600" b="0" i="0" u="none" strike="noStrike" cap="none" dirty="0">
                <a:solidFill>
                  <a:srgbClr val="FFFFFF"/>
                </a:solidFill>
                <a:latin typeface="Roboto Thin"/>
                <a:ea typeface="Roboto Thin"/>
                <a:cs typeface="Roboto Thin"/>
                <a:sym typeface="Roboto Thin"/>
              </a:endParaRPr>
            </a:p>
          </p:txBody>
        </p:sp>
        <p:sp>
          <p:nvSpPr>
            <p:cNvPr id="18" name="Google Shape;168;p20">
              <a:extLst>
                <a:ext uri="{FF2B5EF4-FFF2-40B4-BE49-F238E27FC236}">
                  <a16:creationId xmlns:a16="http://schemas.microsoft.com/office/drawing/2014/main" id="{969E1B3B-8E4B-791E-C7AC-F0AEEEA393D3}"/>
                </a:ext>
              </a:extLst>
            </p:cNvPr>
            <p:cNvSpPr/>
            <p:nvPr/>
          </p:nvSpPr>
          <p:spPr>
            <a:xfrm>
              <a:off x="4387863" y="2323759"/>
              <a:ext cx="3363397"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highlight>
                    <a:srgbClr val="FFFF00"/>
                  </a:highlight>
                  <a:latin typeface="Roboto"/>
                  <a:ea typeface="Roboto"/>
                  <a:cs typeface="Roboto"/>
                  <a:sym typeface="Roboto"/>
                </a:rPr>
                <a:t>Correlation co</a:t>
              </a:r>
              <a:r>
                <a:rPr lang="en-US" sz="1600" dirty="0">
                  <a:solidFill>
                    <a:schemeClr val="accent1">
                      <a:lumMod val="50000"/>
                    </a:schemeClr>
                  </a:solidFill>
                  <a:highlight>
                    <a:srgbClr val="FFFF00"/>
                  </a:highlight>
                  <a:latin typeface="Roboto"/>
                  <a:ea typeface="Roboto"/>
                  <a:cs typeface="Roboto"/>
                  <a:sym typeface="Roboto"/>
                </a:rPr>
                <a:t>efficient</a:t>
              </a:r>
              <a:r>
                <a:rPr lang="en-US" sz="1600" dirty="0">
                  <a:solidFill>
                    <a:schemeClr val="accent1">
                      <a:lumMod val="50000"/>
                    </a:schemeClr>
                  </a:solidFill>
                  <a:latin typeface="Roboto"/>
                  <a:ea typeface="Roboto"/>
                  <a:cs typeface="Roboto"/>
                  <a:sym typeface="Roboto"/>
                </a:rPr>
                <a:t>: Pearson,..</a:t>
              </a:r>
              <a:endParaRPr lang="en-US" sz="1600" b="0" i="0" u="none" strike="noStrike" cap="none" dirty="0">
                <a:solidFill>
                  <a:schemeClr val="accent1">
                    <a:lumMod val="50000"/>
                  </a:schemeClr>
                </a:solidFill>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latin typeface="Roboto"/>
                  <a:ea typeface="Roboto"/>
                  <a:cs typeface="Roboto"/>
                  <a:sym typeface="Roboto"/>
                </a:rPr>
                <a:t>Variance Threshold</a:t>
              </a:r>
              <a:endParaRPr lang="en-US" sz="1600" dirty="0">
                <a:solidFill>
                  <a:schemeClr val="accent1">
                    <a:lumMod val="50000"/>
                  </a:schemeClr>
                </a:solidFill>
                <a:latin typeface="Roboto"/>
                <a:ea typeface="Roboto"/>
                <a:cs typeface="Roboto"/>
                <a:sym typeface="Roboto"/>
              </a:endParaRPr>
            </a:p>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latin typeface="Roboto"/>
                  <a:ea typeface="Roboto"/>
                  <a:cs typeface="Roboto"/>
                  <a:sym typeface="Roboto"/>
                </a:rPr>
                <a:t>Missing value ratio; </a:t>
              </a:r>
              <a:r>
                <a:rPr lang="en-US" sz="1600" dirty="0">
                  <a:solidFill>
                    <a:schemeClr val="accent1">
                      <a:lumMod val="50000"/>
                    </a:schemeClr>
                  </a:solidFill>
                  <a:latin typeface="Roboto"/>
                  <a:ea typeface="Roboto"/>
                  <a:cs typeface="Roboto"/>
                  <a:sym typeface="Roboto"/>
                </a:rPr>
                <a:t>Mutual Information</a:t>
              </a:r>
              <a:endParaRPr lang="en-US" sz="1600" b="0" i="0" u="none" strike="noStrike" cap="none" dirty="0">
                <a:solidFill>
                  <a:schemeClr val="accent1">
                    <a:lumMod val="50000"/>
                  </a:schemeClr>
                </a:solidFill>
                <a:latin typeface="Roboto"/>
                <a:ea typeface="Roboto"/>
                <a:cs typeface="Roboto"/>
                <a:sym typeface="Roboto"/>
              </a:endParaRPr>
            </a:p>
          </p:txBody>
        </p:sp>
      </p:grpSp>
      <p:grpSp>
        <p:nvGrpSpPr>
          <p:cNvPr id="19" name="Google Shape;169;p20">
            <a:extLst>
              <a:ext uri="{FF2B5EF4-FFF2-40B4-BE49-F238E27FC236}">
                <a16:creationId xmlns:a16="http://schemas.microsoft.com/office/drawing/2014/main" id="{2683217C-BF23-E217-EF30-F650FD4E5F75}"/>
              </a:ext>
            </a:extLst>
          </p:cNvPr>
          <p:cNvGrpSpPr/>
          <p:nvPr/>
        </p:nvGrpSpPr>
        <p:grpSpPr>
          <a:xfrm>
            <a:off x="2136881" y="4697254"/>
            <a:ext cx="8243485" cy="842007"/>
            <a:chOff x="1593000" y="2398767"/>
            <a:chExt cx="5957975" cy="643500"/>
          </a:xfrm>
        </p:grpSpPr>
        <p:sp>
          <p:nvSpPr>
            <p:cNvPr id="20" name="Google Shape;170;p20">
              <a:extLst>
                <a:ext uri="{FF2B5EF4-FFF2-40B4-BE49-F238E27FC236}">
                  <a16:creationId xmlns:a16="http://schemas.microsoft.com/office/drawing/2014/main" id="{765728D4-7F70-4A59-E163-B6041088E01B}"/>
                </a:ext>
              </a:extLst>
            </p:cNvPr>
            <p:cNvSpPr/>
            <p:nvPr/>
          </p:nvSpPr>
          <p:spPr>
            <a:xfrm>
              <a:off x="3728375" y="2398767"/>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171;p20">
              <a:extLst>
                <a:ext uri="{FF2B5EF4-FFF2-40B4-BE49-F238E27FC236}">
                  <a16:creationId xmlns:a16="http://schemas.microsoft.com/office/drawing/2014/main" id="{C76EA7BF-C6B0-0793-AB7C-1CE65F958587}"/>
                </a:ext>
              </a:extLst>
            </p:cNvPr>
            <p:cNvSpPr/>
            <p:nvPr/>
          </p:nvSpPr>
          <p:spPr>
            <a:xfrm flipH="1">
              <a:off x="2283025" y="2398775"/>
              <a:ext cx="1844400" cy="642600"/>
            </a:xfrm>
            <a:prstGeom prst="rect">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172;p20">
              <a:extLst>
                <a:ext uri="{FF2B5EF4-FFF2-40B4-BE49-F238E27FC236}">
                  <a16:creationId xmlns:a16="http://schemas.microsoft.com/office/drawing/2014/main" id="{72BE7E28-095C-1451-6316-532D4A7B2B1F}"/>
                </a:ext>
              </a:extLst>
            </p:cNvPr>
            <p:cNvSpPr/>
            <p:nvPr/>
          </p:nvSpPr>
          <p:spPr>
            <a:xfrm rot="-5400000">
              <a:off x="3501574" y="2010871"/>
              <a:ext cx="643356" cy="1419149"/>
            </a:xfrm>
            <a:prstGeom prst="flowChartOffpageConnector">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173;p20">
              <a:extLst>
                <a:ext uri="{FF2B5EF4-FFF2-40B4-BE49-F238E27FC236}">
                  <a16:creationId xmlns:a16="http://schemas.microsoft.com/office/drawing/2014/main" id="{29FA1E2B-69E0-FD40-6228-C1987178B5C5}"/>
                </a:ext>
              </a:extLst>
            </p:cNvPr>
            <p:cNvSpPr/>
            <p:nvPr/>
          </p:nvSpPr>
          <p:spPr>
            <a:xfrm>
              <a:off x="2342625" y="2476151"/>
              <a:ext cx="1940700" cy="495900"/>
            </a:xfrm>
            <a:prstGeom prst="rect">
              <a:avLst/>
            </a:prstGeom>
            <a:noFill/>
            <a:ln>
              <a:noFill/>
            </a:ln>
          </p:spPr>
          <p:txBody>
            <a:bodyPr spcFirstLastPara="1" wrap="square" lIns="91425" tIns="91425" rIns="91425" bIns="91425" anchor="ctr" anchorCtr="0">
              <a:noAutofit/>
            </a:bodyPr>
            <a:lstStyle/>
            <a:p>
              <a:pPr lvl="0" algn="ctr">
                <a:lnSpc>
                  <a:spcPct val="115000"/>
                </a:lnSpc>
                <a:buSzPts val="1000"/>
              </a:pPr>
              <a:r>
                <a:rPr lang="vi-VN" sz="1600" dirty="0">
                  <a:solidFill>
                    <a:srgbClr val="FFFFFF"/>
                  </a:solidFill>
                  <a:latin typeface="Roboto Medium"/>
                  <a:ea typeface="Roboto Medium"/>
                  <a:cs typeface="Roboto Medium"/>
                  <a:sym typeface="Roboto Medium"/>
                </a:rPr>
                <a:t>Giảm chiều</a:t>
              </a:r>
              <a:endParaRPr sz="1600" b="0" i="0" u="none" strike="noStrike" cap="none" dirty="0">
                <a:solidFill>
                  <a:srgbClr val="FFFFFF"/>
                </a:solidFill>
                <a:latin typeface="Roboto Medium"/>
                <a:ea typeface="Roboto Medium"/>
                <a:cs typeface="Roboto Medium"/>
                <a:sym typeface="Roboto Medium"/>
              </a:endParaRPr>
            </a:p>
          </p:txBody>
        </p:sp>
        <p:sp>
          <p:nvSpPr>
            <p:cNvPr id="24" name="Google Shape;174;p20">
              <a:extLst>
                <a:ext uri="{FF2B5EF4-FFF2-40B4-BE49-F238E27FC236}">
                  <a16:creationId xmlns:a16="http://schemas.microsoft.com/office/drawing/2014/main" id="{B3D94D3A-948E-292E-85B0-05EFCCC3B1BD}"/>
                </a:ext>
              </a:extLst>
            </p:cNvPr>
            <p:cNvSpPr/>
            <p:nvPr/>
          </p:nvSpPr>
          <p:spPr>
            <a:xfrm>
              <a:off x="1593000" y="2398775"/>
              <a:ext cx="690000" cy="642600"/>
            </a:xfrm>
            <a:prstGeom prst="rect">
              <a:avLst/>
            </a:prstGeom>
            <a:solidFill>
              <a:schemeClr val="accent1">
                <a:lumMod val="75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04</a:t>
              </a:r>
              <a:endParaRPr sz="2600" b="0" i="0" u="none" strike="noStrike" cap="none">
                <a:solidFill>
                  <a:srgbClr val="FFFFFF"/>
                </a:solidFill>
                <a:latin typeface="Roboto Thin"/>
                <a:ea typeface="Roboto Thin"/>
                <a:cs typeface="Roboto Thin"/>
                <a:sym typeface="Roboto Thin"/>
              </a:endParaRPr>
            </a:p>
          </p:txBody>
        </p:sp>
        <p:sp>
          <p:nvSpPr>
            <p:cNvPr id="25" name="Google Shape;175;p20">
              <a:extLst>
                <a:ext uri="{FF2B5EF4-FFF2-40B4-BE49-F238E27FC236}">
                  <a16:creationId xmlns:a16="http://schemas.microsoft.com/office/drawing/2014/main" id="{D0C643DD-3BB0-E691-7DE3-BB808BB2A527}"/>
                </a:ext>
              </a:extLst>
            </p:cNvPr>
            <p:cNvSpPr/>
            <p:nvPr/>
          </p:nvSpPr>
          <p:spPr>
            <a:xfrm>
              <a:off x="4387850" y="2399950"/>
              <a:ext cx="2971200" cy="642300"/>
            </a:xfrm>
            <a:prstGeom prst="rect">
              <a:avLst/>
            </a:prstGeom>
            <a:noFill/>
            <a:ln>
              <a:noFill/>
            </a:ln>
          </p:spPr>
          <p:txBody>
            <a:bodyPr spcFirstLastPara="1" wrap="square" lIns="91425" tIns="91425" rIns="91425" bIns="91425" anchor="ctr" anchorCtr="0">
              <a:noAutofit/>
            </a:bodyPr>
            <a:lstStyle/>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latin typeface="Roboto"/>
                  <a:ea typeface="Roboto"/>
                  <a:cs typeface="Roboto"/>
                  <a:sym typeface="Roboto"/>
                </a:rPr>
                <a:t>Component/Factor based: Factor Analysis, </a:t>
              </a:r>
              <a:r>
                <a:rPr lang="en-US" sz="1600" b="0" i="0" u="none" strike="noStrike" cap="none" dirty="0">
                  <a:solidFill>
                    <a:schemeClr val="accent1">
                      <a:lumMod val="50000"/>
                    </a:schemeClr>
                  </a:solidFill>
                  <a:highlight>
                    <a:srgbClr val="FFFF00"/>
                  </a:highlight>
                  <a:latin typeface="Roboto"/>
                  <a:ea typeface="Roboto"/>
                  <a:cs typeface="Roboto"/>
                  <a:sym typeface="Roboto"/>
                </a:rPr>
                <a:t>PCA</a:t>
              </a:r>
              <a:r>
                <a:rPr lang="en-US" sz="1600" b="0" i="0" u="none" strike="noStrike" cap="none" dirty="0">
                  <a:solidFill>
                    <a:schemeClr val="accent1">
                      <a:lumMod val="50000"/>
                    </a:schemeClr>
                  </a:solidFill>
                  <a:latin typeface="Roboto"/>
                  <a:ea typeface="Roboto"/>
                  <a:cs typeface="Roboto"/>
                  <a:sym typeface="Roboto"/>
                </a:rPr>
                <a:t>, ICA</a:t>
              </a:r>
            </a:p>
            <a:p>
              <a:pPr marL="457200" marR="0" lvl="0" indent="-292100" algn="l" rtl="0">
                <a:lnSpc>
                  <a:spcPct val="115000"/>
                </a:lnSpc>
                <a:spcBef>
                  <a:spcPts val="0"/>
                </a:spcBef>
                <a:spcAft>
                  <a:spcPts val="0"/>
                </a:spcAft>
                <a:buClr>
                  <a:srgbClr val="A72A1E"/>
                </a:buClr>
                <a:buSzPts val="1000"/>
                <a:buFont typeface="Roboto"/>
                <a:buChar char="●"/>
              </a:pPr>
              <a:r>
                <a:rPr lang="en-US" sz="1600" b="0" i="0" u="none" strike="noStrike" cap="none" dirty="0">
                  <a:solidFill>
                    <a:schemeClr val="accent1">
                      <a:lumMod val="50000"/>
                    </a:schemeClr>
                  </a:solidFill>
                  <a:latin typeface="Roboto"/>
                  <a:ea typeface="Roboto"/>
                  <a:cs typeface="Roboto"/>
                  <a:sym typeface="Roboto"/>
                </a:rPr>
                <a:t>Projection based: t-SNE, UMAP</a:t>
              </a:r>
            </a:p>
          </p:txBody>
        </p:sp>
      </p:grpSp>
      <p:grpSp>
        <p:nvGrpSpPr>
          <p:cNvPr id="26" name="Google Shape;176;p20">
            <a:extLst>
              <a:ext uri="{FF2B5EF4-FFF2-40B4-BE49-F238E27FC236}">
                <a16:creationId xmlns:a16="http://schemas.microsoft.com/office/drawing/2014/main" id="{8F86125E-6911-B0EB-09A4-5BAAA5F31C87}"/>
              </a:ext>
            </a:extLst>
          </p:cNvPr>
          <p:cNvGrpSpPr/>
          <p:nvPr/>
        </p:nvGrpSpPr>
        <p:grpSpPr>
          <a:xfrm>
            <a:off x="2136882" y="3757382"/>
            <a:ext cx="8243485" cy="843186"/>
            <a:chOff x="1593000" y="2322568"/>
            <a:chExt cx="5957975" cy="643500"/>
          </a:xfrm>
        </p:grpSpPr>
        <p:sp>
          <p:nvSpPr>
            <p:cNvPr id="27" name="Google Shape;177;p20">
              <a:extLst>
                <a:ext uri="{FF2B5EF4-FFF2-40B4-BE49-F238E27FC236}">
                  <a16:creationId xmlns:a16="http://schemas.microsoft.com/office/drawing/2014/main" id="{07D2A4B6-899F-9E26-53E4-73AF6310CB65}"/>
                </a:ext>
              </a:extLst>
            </p:cNvPr>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178;p20">
              <a:extLst>
                <a:ext uri="{FF2B5EF4-FFF2-40B4-BE49-F238E27FC236}">
                  <a16:creationId xmlns:a16="http://schemas.microsoft.com/office/drawing/2014/main" id="{0D9FB19C-23DE-3568-2628-FB097BA48403}"/>
                </a:ext>
              </a:extLst>
            </p:cNvPr>
            <p:cNvSpPr/>
            <p:nvPr/>
          </p:nvSpPr>
          <p:spPr>
            <a:xfrm flipH="1">
              <a:off x="2283025" y="2322575"/>
              <a:ext cx="1844400" cy="642600"/>
            </a:xfrm>
            <a:prstGeom prst="rect">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179;p20">
              <a:extLst>
                <a:ext uri="{FF2B5EF4-FFF2-40B4-BE49-F238E27FC236}">
                  <a16:creationId xmlns:a16="http://schemas.microsoft.com/office/drawing/2014/main" id="{F961D25B-215E-29E9-4C4C-C5FDA8640465}"/>
                </a:ext>
              </a:extLst>
            </p:cNvPr>
            <p:cNvSpPr/>
            <p:nvPr/>
          </p:nvSpPr>
          <p:spPr>
            <a:xfrm rot="-5400000">
              <a:off x="3501574" y="1934671"/>
              <a:ext cx="643356" cy="1419149"/>
            </a:xfrm>
            <a:prstGeom prst="flowChartOffpageConnector">
              <a:avLst/>
            </a:prstGeom>
            <a:solidFill>
              <a:schemeClr val="accent5">
                <a:lumMod val="7500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180;p20">
              <a:extLst>
                <a:ext uri="{FF2B5EF4-FFF2-40B4-BE49-F238E27FC236}">
                  <a16:creationId xmlns:a16="http://schemas.microsoft.com/office/drawing/2014/main" id="{50CD5AA9-F2EB-BBA7-7525-06D85679B170}"/>
                </a:ext>
              </a:extLst>
            </p:cNvPr>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lvl="0" algn="ctr">
                <a:lnSpc>
                  <a:spcPct val="115000"/>
                </a:lnSpc>
                <a:buSzPts val="1000"/>
              </a:pPr>
              <a:r>
                <a:rPr lang="vi-VN" sz="1600" dirty="0">
                  <a:solidFill>
                    <a:srgbClr val="FFFFFF"/>
                  </a:solidFill>
                  <a:latin typeface="Roboto Medium"/>
                  <a:ea typeface="Roboto Medium"/>
                  <a:cs typeface="Roboto Medium"/>
                  <a:sym typeface="Roboto Medium"/>
                </a:rPr>
                <a:t>Phương pháp </a:t>
              </a:r>
              <a:r>
                <a:rPr lang="en" sz="1600" dirty="0">
                  <a:solidFill>
                    <a:srgbClr val="FFFFFF"/>
                  </a:solidFill>
                  <a:latin typeface="Roboto Medium"/>
                  <a:ea typeface="Roboto Medium"/>
                  <a:cs typeface="Roboto Medium"/>
                  <a:sym typeface="Roboto Medium"/>
                </a:rPr>
                <a:t>Embedded </a:t>
              </a:r>
              <a:endParaRPr sz="1600" b="0" i="0" u="none" strike="noStrike" cap="none" dirty="0">
                <a:solidFill>
                  <a:srgbClr val="FFFFFF"/>
                </a:solidFill>
                <a:latin typeface="Roboto"/>
                <a:ea typeface="Roboto"/>
                <a:cs typeface="Roboto"/>
                <a:sym typeface="Roboto"/>
              </a:endParaRPr>
            </a:p>
          </p:txBody>
        </p:sp>
        <p:sp>
          <p:nvSpPr>
            <p:cNvPr id="31" name="Google Shape;181;p20">
              <a:extLst>
                <a:ext uri="{FF2B5EF4-FFF2-40B4-BE49-F238E27FC236}">
                  <a16:creationId xmlns:a16="http://schemas.microsoft.com/office/drawing/2014/main" id="{C0A2AC2F-22C6-20E3-A38D-1011A3C84D6A}"/>
                </a:ext>
              </a:extLst>
            </p:cNvPr>
            <p:cNvSpPr/>
            <p:nvPr/>
          </p:nvSpPr>
          <p:spPr>
            <a:xfrm>
              <a:off x="1593000" y="2322568"/>
              <a:ext cx="690000" cy="642300"/>
            </a:xfrm>
            <a:prstGeom prst="rect">
              <a:avLst/>
            </a:prstGeom>
            <a:solidFill>
              <a:srgbClr val="B02C20"/>
            </a:solidFill>
            <a:ln>
              <a:noFill/>
            </a:ln>
            <a:effectLst>
              <a:outerShdw blurRad="71438" dist="28575" dir="2700000" algn="bl" rotWithShape="0">
                <a:srgbClr val="000000">
                  <a:alpha val="1686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182;p20">
              <a:extLst>
                <a:ext uri="{FF2B5EF4-FFF2-40B4-BE49-F238E27FC236}">
                  <a16:creationId xmlns:a16="http://schemas.microsoft.com/office/drawing/2014/main" id="{07C5610F-57AA-0F5B-0756-08C2AB4060BA}"/>
                </a:ext>
              </a:extLst>
            </p:cNvPr>
            <p:cNvSpPr/>
            <p:nvPr/>
          </p:nvSpPr>
          <p:spPr>
            <a:xfrm>
              <a:off x="1593000" y="2322575"/>
              <a:ext cx="690000" cy="642600"/>
            </a:xfrm>
            <a:prstGeom prst="rect">
              <a:avLst/>
            </a:prstGeom>
            <a:solidFill>
              <a:schemeClr val="accent1">
                <a:lumMod val="75000"/>
              </a:schemeClr>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2600"/>
                <a:buFont typeface="Arial"/>
                <a:buNone/>
              </a:pPr>
              <a:r>
                <a:rPr lang="en" sz="2600" b="0" i="0" u="none" strike="noStrike" cap="none">
                  <a:solidFill>
                    <a:srgbClr val="FFFFFF"/>
                  </a:solidFill>
                  <a:latin typeface="Roboto Thin"/>
                  <a:ea typeface="Roboto Thin"/>
                  <a:cs typeface="Roboto Thin"/>
                  <a:sym typeface="Roboto Thin"/>
                </a:rPr>
                <a:t>02</a:t>
              </a:r>
              <a:endParaRPr sz="2600" b="0" i="0" u="none" strike="noStrike" cap="none">
                <a:solidFill>
                  <a:srgbClr val="FFFFFF"/>
                </a:solidFill>
                <a:latin typeface="Roboto Thin"/>
                <a:ea typeface="Roboto Thin"/>
                <a:cs typeface="Roboto Thin"/>
                <a:sym typeface="Roboto Thin"/>
              </a:endParaRPr>
            </a:p>
          </p:txBody>
        </p:sp>
        <p:sp>
          <p:nvSpPr>
            <p:cNvPr id="33" name="Google Shape;183;p20">
              <a:extLst>
                <a:ext uri="{FF2B5EF4-FFF2-40B4-BE49-F238E27FC236}">
                  <a16:creationId xmlns:a16="http://schemas.microsoft.com/office/drawing/2014/main" id="{25B28378-FA3A-FAE5-4CC2-991E4E157FD3}"/>
                </a:ext>
              </a:extLst>
            </p:cNvPr>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2100" algn="l" rtl="0">
                <a:lnSpc>
                  <a:spcPct val="115000"/>
                </a:lnSpc>
                <a:spcBef>
                  <a:spcPts val="0"/>
                </a:spcBef>
                <a:spcAft>
                  <a:spcPts val="0"/>
                </a:spcAft>
                <a:buClr>
                  <a:srgbClr val="A72A1E"/>
                </a:buClr>
                <a:buSzPts val="1000"/>
                <a:buFont typeface="Roboto"/>
                <a:buChar char="●"/>
              </a:pPr>
              <a:r>
                <a:rPr lang="en-US" sz="1600" dirty="0">
                  <a:solidFill>
                    <a:schemeClr val="accent1">
                      <a:lumMod val="50000"/>
                    </a:schemeClr>
                  </a:solidFill>
                  <a:highlight>
                    <a:srgbClr val="FFFF00"/>
                  </a:highlight>
                  <a:latin typeface="Roboto"/>
                  <a:ea typeface="Roboto"/>
                  <a:cs typeface="Roboto"/>
                  <a:sym typeface="Roboto"/>
                </a:rPr>
                <a:t>LASSO, Ridge Regression, </a:t>
              </a:r>
              <a:r>
                <a:rPr lang="en-US" sz="1600" dirty="0">
                  <a:solidFill>
                    <a:schemeClr val="accent1">
                      <a:lumMod val="50000"/>
                    </a:schemeClr>
                  </a:solidFill>
                  <a:latin typeface="Roboto"/>
                  <a:ea typeface="Roboto"/>
                  <a:cs typeface="Roboto"/>
                  <a:sym typeface="Roboto"/>
                </a:rPr>
                <a:t>Elastic Net</a:t>
              </a:r>
            </a:p>
            <a:p>
              <a:pPr marL="457200" lvl="0" indent="-292100" algn="l" rtl="0">
                <a:lnSpc>
                  <a:spcPct val="115000"/>
                </a:lnSpc>
                <a:spcBef>
                  <a:spcPts val="0"/>
                </a:spcBef>
                <a:spcAft>
                  <a:spcPts val="0"/>
                </a:spcAft>
                <a:buClr>
                  <a:srgbClr val="A72A1E"/>
                </a:buClr>
                <a:buSzPts val="1000"/>
                <a:buFont typeface="Roboto"/>
                <a:buChar char="●"/>
              </a:pPr>
              <a:r>
                <a:rPr lang="en-US" sz="1600" dirty="0">
                  <a:solidFill>
                    <a:schemeClr val="accent1">
                      <a:lumMod val="50000"/>
                    </a:schemeClr>
                  </a:solidFill>
                  <a:latin typeface="Roboto"/>
                  <a:ea typeface="Roboto"/>
                  <a:cs typeface="Roboto"/>
                  <a:sym typeface="Roboto"/>
                </a:rPr>
                <a:t>Tree-based: Random Forest, GBM</a:t>
              </a:r>
            </a:p>
          </p:txBody>
        </p:sp>
      </p:grpSp>
    </p:spTree>
    <p:extLst>
      <p:ext uri="{BB962C8B-B14F-4D97-AF65-F5344CB8AC3E}">
        <p14:creationId xmlns:p14="http://schemas.microsoft.com/office/powerpoint/2010/main" val="18423519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6</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188;p21">
            <a:extLst>
              <a:ext uri="{FF2B5EF4-FFF2-40B4-BE49-F238E27FC236}">
                <a16:creationId xmlns:a16="http://schemas.microsoft.com/office/drawing/2014/main" id="{1438C979-A444-1303-BEFC-2C0C72EB72EC}"/>
              </a:ext>
            </a:extLst>
          </p:cNvPr>
          <p:cNvSpPr txBox="1">
            <a:spLocks noGrp="1"/>
          </p:cNvSpPr>
          <p:nvPr>
            <p:ph type="title"/>
          </p:nvPr>
        </p:nvSpPr>
        <p:spPr>
          <a:xfrm>
            <a:off x="1078955" y="513494"/>
            <a:ext cx="8520600" cy="572700"/>
          </a:xfrm>
          <a:prstGeom prst="rect">
            <a:avLst/>
          </a:prstGeom>
        </p:spPr>
        <p:txBody>
          <a:bodyPr spcFirstLastPara="1" wrap="square" lIns="91425" tIns="91425" rIns="91425" bIns="91425" anchor="t" anchorCtr="0">
            <a:noAutofit/>
          </a:bodyPr>
          <a:lstStyle/>
          <a:p>
            <a:pPr lvl="0"/>
            <a:r>
              <a:rPr lang="en-US" sz="3600" dirty="0" err="1"/>
              <a:t>Kỹ</a:t>
            </a:r>
            <a:r>
              <a:rPr lang="en-US" sz="3600" dirty="0"/>
              <a:t> </a:t>
            </a:r>
            <a:r>
              <a:rPr lang="en-US" sz="3600" dirty="0" err="1"/>
              <a:t>thuật</a:t>
            </a:r>
            <a:r>
              <a:rPr lang="en-US" sz="3600" dirty="0"/>
              <a:t> </a:t>
            </a:r>
            <a:r>
              <a:rPr lang="en-US" sz="3600" dirty="0" err="1"/>
              <a:t>lựa</a:t>
            </a:r>
            <a:r>
              <a:rPr lang="en-US" sz="3600" dirty="0"/>
              <a:t> </a:t>
            </a:r>
            <a:r>
              <a:rPr lang="en-US" sz="3600" dirty="0" err="1"/>
              <a:t>chọn</a:t>
            </a:r>
            <a:r>
              <a:rPr lang="en-US" sz="3600" dirty="0"/>
              <a:t> </a:t>
            </a:r>
            <a:r>
              <a:rPr lang="en-US" sz="3600" dirty="0" err="1"/>
              <a:t>đặc</a:t>
            </a:r>
            <a:r>
              <a:rPr lang="en-US" sz="3600" dirty="0"/>
              <a:t> </a:t>
            </a:r>
            <a:r>
              <a:rPr lang="en-US" sz="3600" dirty="0" err="1"/>
              <a:t>trưng</a:t>
            </a:r>
            <a:endParaRPr sz="3600" dirty="0"/>
          </a:p>
        </p:txBody>
      </p:sp>
      <p:pic>
        <p:nvPicPr>
          <p:cNvPr id="3" name="Google Shape;190;p21">
            <a:extLst>
              <a:ext uri="{FF2B5EF4-FFF2-40B4-BE49-F238E27FC236}">
                <a16:creationId xmlns:a16="http://schemas.microsoft.com/office/drawing/2014/main" id="{56744206-2724-18A2-956B-D38C725F90B9}"/>
              </a:ext>
            </a:extLst>
          </p:cNvPr>
          <p:cNvPicPr preferRelativeResize="0"/>
          <p:nvPr/>
        </p:nvPicPr>
        <p:blipFill>
          <a:blip r:embed="rId3">
            <a:alphaModFix/>
          </a:blip>
          <a:stretch>
            <a:fillRect/>
          </a:stretch>
        </p:blipFill>
        <p:spPr>
          <a:xfrm>
            <a:off x="2326430" y="1389231"/>
            <a:ext cx="7164411" cy="4079538"/>
          </a:xfrm>
          <a:prstGeom prst="rect">
            <a:avLst/>
          </a:prstGeom>
          <a:noFill/>
          <a:ln>
            <a:noFill/>
          </a:ln>
        </p:spPr>
      </p:pic>
      <p:sp>
        <p:nvSpPr>
          <p:cNvPr id="4" name="Google Shape;191;p21">
            <a:extLst>
              <a:ext uri="{FF2B5EF4-FFF2-40B4-BE49-F238E27FC236}">
                <a16:creationId xmlns:a16="http://schemas.microsoft.com/office/drawing/2014/main" id="{C55A8B1A-603B-1B7D-E369-C846B93C65D8}"/>
              </a:ext>
            </a:extLst>
          </p:cNvPr>
          <p:cNvSpPr txBox="1"/>
          <p:nvPr/>
        </p:nvSpPr>
        <p:spPr>
          <a:xfrm>
            <a:off x="4026783" y="5743313"/>
            <a:ext cx="4912800" cy="26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i="1" u="sng" dirty="0">
                <a:solidFill>
                  <a:schemeClr val="hlink"/>
                </a:solidFill>
                <a:hlinkClick r:id="rId4"/>
              </a:rPr>
              <a:t>https://www.researchgate.net/publication/345579532_Computational_Diagnostic_Techniques_for_Electrocardiogram_Signal_Analysis</a:t>
            </a:r>
            <a:r>
              <a:rPr lang="en" sz="1200" i="1" dirty="0"/>
              <a:t> </a:t>
            </a:r>
            <a:endParaRPr sz="1200" i="1" dirty="0"/>
          </a:p>
        </p:txBody>
      </p:sp>
    </p:spTree>
    <p:extLst>
      <p:ext uri="{BB962C8B-B14F-4D97-AF65-F5344CB8AC3E}">
        <p14:creationId xmlns:p14="http://schemas.microsoft.com/office/powerpoint/2010/main" val="337492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7</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196;p22">
            <a:extLst>
              <a:ext uri="{FF2B5EF4-FFF2-40B4-BE49-F238E27FC236}">
                <a16:creationId xmlns:a16="http://schemas.microsoft.com/office/drawing/2014/main" id="{7B8902BB-2438-95B6-AA4C-82A02CBB6E38}"/>
              </a:ext>
            </a:extLst>
          </p:cNvPr>
          <p:cNvSpPr txBox="1">
            <a:spLocks noGrp="1"/>
          </p:cNvSpPr>
          <p:nvPr>
            <p:ph type="title"/>
          </p:nvPr>
        </p:nvSpPr>
        <p:spPr>
          <a:xfrm>
            <a:off x="1015893" y="605949"/>
            <a:ext cx="8520600" cy="572700"/>
          </a:xfrm>
          <a:prstGeom prst="rect">
            <a:avLst/>
          </a:prstGeom>
        </p:spPr>
        <p:txBody>
          <a:bodyPr spcFirstLastPara="1" wrap="square" lIns="91425" tIns="91425" rIns="91425" bIns="91425" anchor="t" anchorCtr="0">
            <a:noAutofit/>
          </a:bodyPr>
          <a:lstStyle/>
          <a:p>
            <a:pPr lvl="0"/>
            <a:r>
              <a:rPr lang="vi-VN" sz="3600" dirty="0"/>
              <a:t>Phương pháp lọc</a:t>
            </a:r>
            <a:endParaRPr sz="3600" dirty="0"/>
          </a:p>
        </p:txBody>
      </p:sp>
      <p:sp>
        <p:nvSpPr>
          <p:cNvPr id="3" name="Google Shape;197;p22">
            <a:extLst>
              <a:ext uri="{FF2B5EF4-FFF2-40B4-BE49-F238E27FC236}">
                <a16:creationId xmlns:a16="http://schemas.microsoft.com/office/drawing/2014/main" id="{7248ED3C-D497-6262-A018-213EA659B4CE}"/>
              </a:ext>
            </a:extLst>
          </p:cNvPr>
          <p:cNvSpPr txBox="1">
            <a:spLocks noGrp="1"/>
          </p:cNvSpPr>
          <p:nvPr>
            <p:ph type="body" idx="1"/>
          </p:nvPr>
        </p:nvSpPr>
        <p:spPr>
          <a:xfrm>
            <a:off x="1134467" y="1385198"/>
            <a:ext cx="10426911" cy="1025653"/>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2000" dirty="0"/>
              <a:t>Lựa chọn đặc trưng dựa trên bộ lọc áp dụng một chỉ số đã chọn để tìm các thuộc tính không liên quan và lọc ra dữ liệu dư thừa</a:t>
            </a:r>
            <a:endParaRPr sz="2000" dirty="0"/>
          </a:p>
        </p:txBody>
      </p:sp>
      <p:grpSp>
        <p:nvGrpSpPr>
          <p:cNvPr id="4" name="Google Shape;198;p22">
            <a:extLst>
              <a:ext uri="{FF2B5EF4-FFF2-40B4-BE49-F238E27FC236}">
                <a16:creationId xmlns:a16="http://schemas.microsoft.com/office/drawing/2014/main" id="{02BA7E6A-1CC3-386B-600B-6D507FD2E2E3}"/>
              </a:ext>
            </a:extLst>
          </p:cNvPr>
          <p:cNvGrpSpPr/>
          <p:nvPr/>
        </p:nvGrpSpPr>
        <p:grpSpPr>
          <a:xfrm>
            <a:off x="8221981" y="2983527"/>
            <a:ext cx="2646208" cy="2646208"/>
            <a:chOff x="6182482" y="1644751"/>
            <a:chExt cx="1854000" cy="1854000"/>
          </a:xfrm>
        </p:grpSpPr>
        <p:sp>
          <p:nvSpPr>
            <p:cNvPr id="5" name="Google Shape;199;p22">
              <a:extLst>
                <a:ext uri="{FF2B5EF4-FFF2-40B4-BE49-F238E27FC236}">
                  <a16:creationId xmlns:a16="http://schemas.microsoft.com/office/drawing/2014/main" id="{41D9E251-53BB-D6B2-D285-A3E69C9D12BC}"/>
                </a:ext>
              </a:extLst>
            </p:cNvPr>
            <p:cNvSpPr/>
            <p:nvPr/>
          </p:nvSpPr>
          <p:spPr>
            <a:xfrm>
              <a:off x="6182482" y="1644751"/>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 name="Google Shape;200;p22">
              <a:extLst>
                <a:ext uri="{FF2B5EF4-FFF2-40B4-BE49-F238E27FC236}">
                  <a16:creationId xmlns:a16="http://schemas.microsoft.com/office/drawing/2014/main" id="{740B9800-E6C9-A6C0-9563-49FF2C66ADA5}"/>
                </a:ext>
              </a:extLst>
            </p:cNvPr>
            <p:cNvSpPr txBox="1"/>
            <p:nvPr/>
          </p:nvSpPr>
          <p:spPr>
            <a:xfrm>
              <a:off x="6440552" y="2336689"/>
              <a:ext cx="1542900" cy="4701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err="1">
                  <a:solidFill>
                    <a:srgbClr val="FFFFFF"/>
                  </a:solidFill>
                  <a:latin typeface="Roboto"/>
                  <a:ea typeface="Roboto"/>
                  <a:cs typeface="Roboto"/>
                  <a:sym typeface="Roboto"/>
                </a:rPr>
                <a:t>Thông</a:t>
              </a:r>
              <a:r>
                <a:rPr lang="en-US" sz="1800" dirty="0">
                  <a:solidFill>
                    <a:srgbClr val="FFFFFF"/>
                  </a:solidFill>
                  <a:latin typeface="Roboto"/>
                  <a:ea typeface="Roboto"/>
                  <a:cs typeface="Roboto"/>
                  <a:sym typeface="Roboto"/>
                </a:rPr>
                <a:t> tin </a:t>
              </a:r>
              <a:r>
                <a:rPr lang="en-US" sz="1800" dirty="0" err="1">
                  <a:solidFill>
                    <a:srgbClr val="FFFFFF"/>
                  </a:solidFill>
                  <a:latin typeface="Roboto"/>
                  <a:ea typeface="Roboto"/>
                  <a:cs typeface="Roboto"/>
                  <a:sym typeface="Roboto"/>
                </a:rPr>
                <a:t>tương</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hỗ</a:t>
              </a:r>
              <a:endParaRPr sz="1800" dirty="0">
                <a:solidFill>
                  <a:srgbClr val="FFFFFF"/>
                </a:solidFill>
                <a:latin typeface="Roboto"/>
                <a:ea typeface="Roboto"/>
                <a:cs typeface="Roboto"/>
                <a:sym typeface="Roboto"/>
              </a:endParaRPr>
            </a:p>
          </p:txBody>
        </p:sp>
      </p:grpSp>
      <p:grpSp>
        <p:nvGrpSpPr>
          <p:cNvPr id="7" name="Google Shape;201;p22">
            <a:extLst>
              <a:ext uri="{FF2B5EF4-FFF2-40B4-BE49-F238E27FC236}">
                <a16:creationId xmlns:a16="http://schemas.microsoft.com/office/drawing/2014/main" id="{80344401-E034-DA1D-044F-3E5AA7C2940A}"/>
              </a:ext>
            </a:extLst>
          </p:cNvPr>
          <p:cNvGrpSpPr/>
          <p:nvPr/>
        </p:nvGrpSpPr>
        <p:grpSpPr>
          <a:xfrm>
            <a:off x="5896305" y="2983527"/>
            <a:ext cx="2646208" cy="2646208"/>
            <a:chOff x="4455905" y="1644751"/>
            <a:chExt cx="1854000" cy="1854000"/>
          </a:xfrm>
        </p:grpSpPr>
        <p:sp>
          <p:nvSpPr>
            <p:cNvPr id="8" name="Google Shape;202;p22">
              <a:extLst>
                <a:ext uri="{FF2B5EF4-FFF2-40B4-BE49-F238E27FC236}">
                  <a16:creationId xmlns:a16="http://schemas.microsoft.com/office/drawing/2014/main" id="{1848EEB8-FF80-B988-FEC9-2108F232DD79}"/>
                </a:ext>
              </a:extLst>
            </p:cNvPr>
            <p:cNvSpPr/>
            <p:nvPr/>
          </p:nvSpPr>
          <p:spPr>
            <a:xfrm>
              <a:off x="4455905" y="1644751"/>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203;p22">
              <a:extLst>
                <a:ext uri="{FF2B5EF4-FFF2-40B4-BE49-F238E27FC236}">
                  <a16:creationId xmlns:a16="http://schemas.microsoft.com/office/drawing/2014/main" id="{57C258A3-04AE-DA90-FD2E-864360EA219C}"/>
                </a:ext>
              </a:extLst>
            </p:cNvPr>
            <p:cNvSpPr txBox="1"/>
            <p:nvPr/>
          </p:nvSpPr>
          <p:spPr>
            <a:xfrm>
              <a:off x="4575196" y="2311040"/>
              <a:ext cx="1603840" cy="521400"/>
            </a:xfrm>
            <a:prstGeom prst="rect">
              <a:avLst/>
            </a:prstGeom>
            <a:noFill/>
            <a:ln>
              <a:noFill/>
            </a:ln>
          </p:spPr>
          <p:txBody>
            <a:bodyPr spcFirstLastPara="1" wrap="square" lIns="91425" tIns="91425" rIns="91425" bIns="91425" anchor="ctr" anchorCtr="0">
              <a:noAutofit/>
            </a:bodyPr>
            <a:lstStyle/>
            <a:p>
              <a:pPr lvl="0" algn="ctr">
                <a:lnSpc>
                  <a:spcPct val="115000"/>
                </a:lnSpc>
              </a:pPr>
              <a:r>
                <a:rPr lang="en-US" sz="1800" dirty="0" err="1">
                  <a:solidFill>
                    <a:srgbClr val="FFFFFF"/>
                  </a:solidFill>
                  <a:latin typeface="Roboto"/>
                  <a:ea typeface="Roboto"/>
                  <a:cs typeface="Roboto"/>
                  <a:sym typeface="Roboto"/>
                </a:rPr>
                <a:t>Thiếu</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tỷ</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lệ</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giá</a:t>
              </a:r>
              <a:r>
                <a:rPr lang="en-US" sz="1800" dirty="0">
                  <a:solidFill>
                    <a:srgbClr val="FFFFFF"/>
                  </a:solidFill>
                  <a:latin typeface="Roboto"/>
                  <a:ea typeface="Roboto"/>
                  <a:cs typeface="Roboto"/>
                  <a:sym typeface="Roboto"/>
                </a:rPr>
                <a:t> </a:t>
              </a:r>
              <a:r>
                <a:rPr lang="en-US" sz="1800" dirty="0" err="1">
                  <a:solidFill>
                    <a:srgbClr val="FFFFFF"/>
                  </a:solidFill>
                  <a:latin typeface="Roboto"/>
                  <a:ea typeface="Roboto"/>
                  <a:cs typeface="Roboto"/>
                  <a:sym typeface="Roboto"/>
                </a:rPr>
                <a:t>trị</a:t>
              </a:r>
              <a:endParaRPr sz="1800" dirty="0">
                <a:solidFill>
                  <a:srgbClr val="FFFFFF"/>
                </a:solidFill>
                <a:latin typeface="Roboto"/>
                <a:ea typeface="Roboto"/>
                <a:cs typeface="Roboto"/>
                <a:sym typeface="Roboto"/>
              </a:endParaRPr>
            </a:p>
          </p:txBody>
        </p:sp>
      </p:grpSp>
      <p:grpSp>
        <p:nvGrpSpPr>
          <p:cNvPr id="10" name="Google Shape;204;p22">
            <a:extLst>
              <a:ext uri="{FF2B5EF4-FFF2-40B4-BE49-F238E27FC236}">
                <a16:creationId xmlns:a16="http://schemas.microsoft.com/office/drawing/2014/main" id="{AD62F49D-DF94-F3E1-BBE3-DA62461C9C81}"/>
              </a:ext>
            </a:extLst>
          </p:cNvPr>
          <p:cNvGrpSpPr/>
          <p:nvPr/>
        </p:nvGrpSpPr>
        <p:grpSpPr>
          <a:xfrm>
            <a:off x="3462762" y="2983538"/>
            <a:ext cx="2816472" cy="2646208"/>
            <a:chOff x="2834102" y="1644762"/>
            <a:chExt cx="1973291" cy="1854000"/>
          </a:xfrm>
        </p:grpSpPr>
        <p:sp>
          <p:nvSpPr>
            <p:cNvPr id="11" name="Google Shape;205;p22">
              <a:extLst>
                <a:ext uri="{FF2B5EF4-FFF2-40B4-BE49-F238E27FC236}">
                  <a16:creationId xmlns:a16="http://schemas.microsoft.com/office/drawing/2014/main" id="{5952623F-C7D3-1F4C-1176-200714B2DDA5}"/>
                </a:ext>
              </a:extLst>
            </p:cNvPr>
            <p:cNvSpPr/>
            <p:nvPr/>
          </p:nvSpPr>
          <p:spPr>
            <a:xfrm>
              <a:off x="2834102" y="1644762"/>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06;p22">
              <a:extLst>
                <a:ext uri="{FF2B5EF4-FFF2-40B4-BE49-F238E27FC236}">
                  <a16:creationId xmlns:a16="http://schemas.microsoft.com/office/drawing/2014/main" id="{EA320AB5-90BC-6F8A-5EC3-D87D838F2213}"/>
                </a:ext>
              </a:extLst>
            </p:cNvPr>
            <p:cNvSpPr txBox="1"/>
            <p:nvPr/>
          </p:nvSpPr>
          <p:spPr>
            <a:xfrm>
              <a:off x="3058675" y="2311050"/>
              <a:ext cx="1748718" cy="521400"/>
            </a:xfrm>
            <a:prstGeom prst="rect">
              <a:avLst/>
            </a:prstGeom>
            <a:noFill/>
            <a:ln>
              <a:noFill/>
            </a:ln>
          </p:spPr>
          <p:txBody>
            <a:bodyPr spcFirstLastPara="1" wrap="square" lIns="91425" tIns="91425" rIns="91425" bIns="91425" anchor="ctr" anchorCtr="0">
              <a:noAutofit/>
            </a:bodyPr>
            <a:lstStyle/>
            <a:p>
              <a:pPr lvl="0">
                <a:lnSpc>
                  <a:spcPct val="115000"/>
                </a:lnSpc>
              </a:pPr>
              <a:r>
                <a:rPr lang="vi-VN" sz="1800" dirty="0">
                  <a:solidFill>
                    <a:srgbClr val="FFFFFF"/>
                  </a:solidFill>
                  <a:latin typeface="Roboto"/>
                  <a:ea typeface="Roboto"/>
                  <a:cs typeface="Roboto"/>
                  <a:sym typeface="Roboto"/>
                </a:rPr>
                <a:t>Ngưỡng phương sai</a:t>
              </a:r>
              <a:endParaRPr sz="1800" dirty="0">
                <a:solidFill>
                  <a:srgbClr val="FFFFFF"/>
                </a:solidFill>
                <a:latin typeface="Roboto"/>
                <a:ea typeface="Roboto"/>
                <a:cs typeface="Roboto"/>
                <a:sym typeface="Roboto"/>
              </a:endParaRPr>
            </a:p>
          </p:txBody>
        </p:sp>
      </p:grpSp>
      <p:grpSp>
        <p:nvGrpSpPr>
          <p:cNvPr id="13" name="Google Shape;207;p22">
            <a:extLst>
              <a:ext uri="{FF2B5EF4-FFF2-40B4-BE49-F238E27FC236}">
                <a16:creationId xmlns:a16="http://schemas.microsoft.com/office/drawing/2014/main" id="{C61DBE96-05B3-A1C5-22B7-44C25A807F28}"/>
              </a:ext>
            </a:extLst>
          </p:cNvPr>
          <p:cNvGrpSpPr/>
          <p:nvPr/>
        </p:nvGrpSpPr>
        <p:grpSpPr>
          <a:xfrm>
            <a:off x="1134467" y="2983527"/>
            <a:ext cx="2646208" cy="2646208"/>
            <a:chOff x="1031325" y="1644762"/>
            <a:chExt cx="1854000" cy="1854000"/>
          </a:xfrm>
        </p:grpSpPr>
        <p:sp>
          <p:nvSpPr>
            <p:cNvPr id="14" name="Google Shape;208;p22">
              <a:extLst>
                <a:ext uri="{FF2B5EF4-FFF2-40B4-BE49-F238E27FC236}">
                  <a16:creationId xmlns:a16="http://schemas.microsoft.com/office/drawing/2014/main" id="{11863B52-801F-2807-BDAD-F344EADBB246}"/>
                </a:ext>
              </a:extLst>
            </p:cNvPr>
            <p:cNvSpPr/>
            <p:nvPr/>
          </p:nvSpPr>
          <p:spPr>
            <a:xfrm>
              <a:off x="1031325" y="1644762"/>
              <a:ext cx="1854000" cy="1854000"/>
            </a:xfrm>
            <a:prstGeom prst="ellipse">
              <a:avLst/>
            </a:prstGeom>
            <a:solidFill>
              <a:schemeClr val="accent1">
                <a:lumMod val="75000"/>
              </a:schemeClr>
            </a:solidFill>
            <a:ln w="28575" cap="flat" cmpd="sng">
              <a:solidFill>
                <a:schemeClr val="accent5">
                  <a:lumMod val="60000"/>
                  <a:lumOff val="4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209;p22">
              <a:extLst>
                <a:ext uri="{FF2B5EF4-FFF2-40B4-BE49-F238E27FC236}">
                  <a16:creationId xmlns:a16="http://schemas.microsoft.com/office/drawing/2014/main" id="{266A98B8-DC47-D54D-7B37-12CC54FCF997}"/>
                </a:ext>
              </a:extLst>
            </p:cNvPr>
            <p:cNvSpPr txBox="1"/>
            <p:nvPr/>
          </p:nvSpPr>
          <p:spPr>
            <a:xfrm>
              <a:off x="1138672" y="2336700"/>
              <a:ext cx="1743116" cy="521400"/>
            </a:xfrm>
            <a:prstGeom prst="rect">
              <a:avLst/>
            </a:prstGeom>
            <a:noFill/>
            <a:ln>
              <a:noFill/>
            </a:ln>
          </p:spPr>
          <p:txBody>
            <a:bodyPr spcFirstLastPara="1" wrap="square" lIns="91425" tIns="91425" rIns="91425" bIns="91425" anchor="ctr" anchorCtr="0">
              <a:noAutofit/>
            </a:bodyPr>
            <a:lstStyle/>
            <a:p>
              <a:pPr lvl="0">
                <a:lnSpc>
                  <a:spcPct val="115000"/>
                </a:lnSpc>
              </a:pPr>
              <a:r>
                <a:rPr lang="vi-VN" sz="1800" dirty="0">
                  <a:solidFill>
                    <a:srgbClr val="FFFFFF"/>
                  </a:solidFill>
                  <a:latin typeface="Roboto"/>
                  <a:ea typeface="Roboto"/>
                  <a:cs typeface="Roboto"/>
                  <a:sym typeface="Roboto"/>
                </a:rPr>
                <a:t>Tương quan Pearson</a:t>
              </a:r>
              <a:endParaRPr sz="1800" dirty="0">
                <a:solidFill>
                  <a:srgbClr val="FFFFFF"/>
                </a:solidFill>
                <a:latin typeface="Roboto"/>
                <a:ea typeface="Roboto"/>
                <a:cs typeface="Roboto"/>
                <a:sym typeface="Roboto"/>
              </a:endParaRPr>
            </a:p>
          </p:txBody>
        </p:sp>
      </p:grpSp>
    </p:spTree>
    <p:extLst>
      <p:ext uri="{BB962C8B-B14F-4D97-AF65-F5344CB8AC3E}">
        <p14:creationId xmlns:p14="http://schemas.microsoft.com/office/powerpoint/2010/main" val="17999355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8</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14;p23">
            <a:extLst>
              <a:ext uri="{FF2B5EF4-FFF2-40B4-BE49-F238E27FC236}">
                <a16:creationId xmlns:a16="http://schemas.microsoft.com/office/drawing/2014/main" id="{A5BF000A-C5A3-88A0-605C-5375E01E41CF}"/>
              </a:ext>
            </a:extLst>
          </p:cNvPr>
          <p:cNvSpPr txBox="1">
            <a:spLocks noGrp="1"/>
          </p:cNvSpPr>
          <p:nvPr>
            <p:ph type="title"/>
          </p:nvPr>
        </p:nvSpPr>
        <p:spPr>
          <a:xfrm>
            <a:off x="1005383" y="574429"/>
            <a:ext cx="8520600" cy="572700"/>
          </a:xfrm>
          <a:prstGeom prst="rect">
            <a:avLst/>
          </a:prstGeom>
        </p:spPr>
        <p:txBody>
          <a:bodyPr spcFirstLastPara="1" wrap="square" lIns="91425" tIns="91425" rIns="91425" bIns="91425" anchor="t" anchorCtr="0">
            <a:noAutofit/>
          </a:bodyPr>
          <a:lstStyle/>
          <a:p>
            <a:pPr lvl="0"/>
            <a:r>
              <a:rPr lang="vi-VN" sz="3600" dirty="0"/>
              <a:t>Tương quan Pearson</a:t>
            </a:r>
            <a:endParaRPr sz="3600" dirty="0"/>
          </a:p>
        </p:txBody>
      </p:sp>
      <p:pic>
        <p:nvPicPr>
          <p:cNvPr id="3" name="Google Shape;216;p23">
            <a:extLst>
              <a:ext uri="{FF2B5EF4-FFF2-40B4-BE49-F238E27FC236}">
                <a16:creationId xmlns:a16="http://schemas.microsoft.com/office/drawing/2014/main" id="{4CBAC0C5-FFBF-AF17-E1D7-775019D5BD5C}"/>
              </a:ext>
            </a:extLst>
          </p:cNvPr>
          <p:cNvPicPr preferRelativeResize="0"/>
          <p:nvPr/>
        </p:nvPicPr>
        <p:blipFill>
          <a:blip r:embed="rId3">
            <a:alphaModFix/>
          </a:blip>
          <a:stretch>
            <a:fillRect/>
          </a:stretch>
        </p:blipFill>
        <p:spPr>
          <a:xfrm>
            <a:off x="1141639" y="1397244"/>
            <a:ext cx="4251091" cy="2898856"/>
          </a:xfrm>
          <a:prstGeom prst="rect">
            <a:avLst/>
          </a:prstGeom>
          <a:noFill/>
          <a:ln>
            <a:noFill/>
          </a:ln>
        </p:spPr>
      </p:pic>
      <p:pic>
        <p:nvPicPr>
          <p:cNvPr id="4" name="Google Shape;217;p23">
            <a:extLst>
              <a:ext uri="{FF2B5EF4-FFF2-40B4-BE49-F238E27FC236}">
                <a16:creationId xmlns:a16="http://schemas.microsoft.com/office/drawing/2014/main" id="{F6E8B217-6847-C33C-E57B-99C938D4EF3D}"/>
              </a:ext>
            </a:extLst>
          </p:cNvPr>
          <p:cNvPicPr preferRelativeResize="0"/>
          <p:nvPr/>
        </p:nvPicPr>
        <p:blipFill>
          <a:blip r:embed="rId4">
            <a:alphaModFix/>
          </a:blip>
          <a:stretch>
            <a:fillRect/>
          </a:stretch>
        </p:blipFill>
        <p:spPr>
          <a:xfrm>
            <a:off x="2852469" y="4825917"/>
            <a:ext cx="6891500" cy="1178978"/>
          </a:xfrm>
          <a:prstGeom prst="rect">
            <a:avLst/>
          </a:prstGeom>
          <a:noFill/>
          <a:ln>
            <a:noFill/>
          </a:ln>
        </p:spPr>
      </p:pic>
      <p:pic>
        <p:nvPicPr>
          <p:cNvPr id="5" name="Google Shape;218;p23">
            <a:extLst>
              <a:ext uri="{FF2B5EF4-FFF2-40B4-BE49-F238E27FC236}">
                <a16:creationId xmlns:a16="http://schemas.microsoft.com/office/drawing/2014/main" id="{ACFDE5B7-FA79-FA16-D062-8D69FB91429D}"/>
              </a:ext>
            </a:extLst>
          </p:cNvPr>
          <p:cNvPicPr preferRelativeResize="0"/>
          <p:nvPr/>
        </p:nvPicPr>
        <p:blipFill>
          <a:blip r:embed="rId5">
            <a:alphaModFix/>
          </a:blip>
          <a:stretch>
            <a:fillRect/>
          </a:stretch>
        </p:blipFill>
        <p:spPr>
          <a:xfrm>
            <a:off x="6096000" y="1397244"/>
            <a:ext cx="5313992" cy="2839764"/>
          </a:xfrm>
          <a:prstGeom prst="rect">
            <a:avLst/>
          </a:prstGeom>
          <a:noFill/>
          <a:ln>
            <a:noFill/>
          </a:ln>
        </p:spPr>
      </p:pic>
    </p:spTree>
    <p:extLst>
      <p:ext uri="{BB962C8B-B14F-4D97-AF65-F5344CB8AC3E}">
        <p14:creationId xmlns:p14="http://schemas.microsoft.com/office/powerpoint/2010/main" val="2119647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6" name="Google Shape;336;p3"/>
          <p:cNvSpPr txBox="1">
            <a:spLocks noGrp="1"/>
          </p:cNvSpPr>
          <p:nvPr>
            <p:ph type="ftr" idx="11"/>
          </p:nvPr>
        </p:nvSpPr>
        <p:spPr>
          <a:xfrm>
            <a:off x="3644348" y="6475620"/>
            <a:ext cx="4903304"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err="1"/>
              <a:t>Thực</a:t>
            </a:r>
            <a:r>
              <a:rPr lang="en-US" dirty="0"/>
              <a:t> </a:t>
            </a:r>
            <a:r>
              <a:rPr lang="en-US" dirty="0" err="1"/>
              <a:t>hiện</a:t>
            </a:r>
            <a:r>
              <a:rPr lang="en-US" dirty="0"/>
              <a:t> </a:t>
            </a:r>
            <a:r>
              <a:rPr lang="en-US" dirty="0" err="1"/>
              <a:t>bởi</a:t>
            </a:r>
            <a:r>
              <a:rPr lang="en-US" dirty="0"/>
              <a:t> </a:t>
            </a:r>
            <a:r>
              <a:rPr lang="en-US" dirty="0" err="1"/>
              <a:t>Trường</a:t>
            </a:r>
            <a:r>
              <a:rPr lang="en-US" dirty="0"/>
              <a:t> </a:t>
            </a:r>
            <a:r>
              <a:rPr lang="en-US" dirty="0" err="1"/>
              <a:t>Đại</a:t>
            </a:r>
            <a:r>
              <a:rPr lang="en-US" dirty="0"/>
              <a:t> </a:t>
            </a:r>
            <a:r>
              <a:rPr lang="en-US" dirty="0" err="1"/>
              <a:t>học</a:t>
            </a:r>
            <a:r>
              <a:rPr lang="en-US" dirty="0"/>
              <a:t> </a:t>
            </a:r>
            <a:r>
              <a:rPr lang="en-US" dirty="0" err="1"/>
              <a:t>Công</a:t>
            </a:r>
            <a:r>
              <a:rPr lang="en-US" dirty="0"/>
              <a:t> </a:t>
            </a:r>
            <a:r>
              <a:rPr lang="en-US" dirty="0" err="1"/>
              <a:t>nghệ</a:t>
            </a:r>
            <a:r>
              <a:rPr lang="en-US" dirty="0"/>
              <a:t> </a:t>
            </a:r>
            <a:r>
              <a:rPr lang="en-US" dirty="0" err="1"/>
              <a:t>Thông</a:t>
            </a:r>
            <a:r>
              <a:rPr lang="en-US" dirty="0"/>
              <a:t> tin, ĐHQG-HCM</a:t>
            </a:r>
            <a:endParaRPr dirty="0"/>
          </a:p>
        </p:txBody>
      </p:sp>
      <p:sp>
        <p:nvSpPr>
          <p:cNvPr id="337" name="Google Shape;337;p3"/>
          <p:cNvSpPr txBox="1">
            <a:spLocks noGrp="1"/>
          </p:cNvSpPr>
          <p:nvPr>
            <p:ph type="sldNum" idx="12"/>
          </p:nvPr>
        </p:nvSpPr>
        <p:spPr>
          <a:xfrm>
            <a:off x="11708525" y="6566400"/>
            <a:ext cx="646722" cy="2916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t>9</a:t>
            </a:fld>
            <a:endParaRPr dirty="0"/>
          </a:p>
        </p:txBody>
      </p:sp>
      <p:sp>
        <p:nvSpPr>
          <p:cNvPr id="338" name="Google Shape;338;p3"/>
          <p:cNvSpPr txBox="1">
            <a:spLocks noGrp="1"/>
          </p:cNvSpPr>
          <p:nvPr>
            <p:ph type="dt" idx="10"/>
          </p:nvPr>
        </p:nvSpPr>
        <p:spPr>
          <a:xfrm>
            <a:off x="838200" y="6458365"/>
            <a:ext cx="2090098" cy="26311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June 9, 2023</a:t>
            </a:r>
            <a:endParaRPr/>
          </a:p>
        </p:txBody>
      </p:sp>
      <p:sp>
        <p:nvSpPr>
          <p:cNvPr id="2" name="Google Shape;223;p24">
            <a:extLst>
              <a:ext uri="{FF2B5EF4-FFF2-40B4-BE49-F238E27FC236}">
                <a16:creationId xmlns:a16="http://schemas.microsoft.com/office/drawing/2014/main" id="{B7D0466F-B5B5-7F93-EB20-E016D59786F5}"/>
              </a:ext>
            </a:extLst>
          </p:cNvPr>
          <p:cNvSpPr txBox="1">
            <a:spLocks noGrp="1"/>
          </p:cNvSpPr>
          <p:nvPr>
            <p:ph type="title"/>
          </p:nvPr>
        </p:nvSpPr>
        <p:spPr>
          <a:xfrm>
            <a:off x="1089464" y="530657"/>
            <a:ext cx="8520600" cy="572700"/>
          </a:xfrm>
          <a:prstGeom prst="rect">
            <a:avLst/>
          </a:prstGeom>
        </p:spPr>
        <p:txBody>
          <a:bodyPr spcFirstLastPara="1" wrap="square" lIns="91425" tIns="91425" rIns="91425" bIns="91425" anchor="t" anchorCtr="0">
            <a:noAutofit/>
          </a:bodyPr>
          <a:lstStyle/>
          <a:p>
            <a:pPr lvl="0"/>
            <a:r>
              <a:rPr lang="vi-VN" sz="3600" dirty="0"/>
              <a:t>Ngưỡng phương sai</a:t>
            </a:r>
            <a:endParaRPr sz="3600" dirty="0"/>
          </a:p>
        </p:txBody>
      </p:sp>
      <p:sp>
        <p:nvSpPr>
          <p:cNvPr id="3" name="Google Shape;224;p24">
            <a:extLst>
              <a:ext uri="{FF2B5EF4-FFF2-40B4-BE49-F238E27FC236}">
                <a16:creationId xmlns:a16="http://schemas.microsoft.com/office/drawing/2014/main" id="{33EDB6E9-CBEE-AACC-29BF-0FC6ECE4AA3A}"/>
              </a:ext>
            </a:extLst>
          </p:cNvPr>
          <p:cNvSpPr txBox="1">
            <a:spLocks noGrp="1"/>
          </p:cNvSpPr>
          <p:nvPr>
            <p:ph type="body" idx="1"/>
          </p:nvPr>
        </p:nvSpPr>
        <p:spPr>
          <a:xfrm>
            <a:off x="1163037" y="1351020"/>
            <a:ext cx="10001492" cy="1215199"/>
          </a:xfrm>
          <a:prstGeom prst="rect">
            <a:avLst/>
          </a:prstGeom>
        </p:spPr>
        <p:txBody>
          <a:bodyPr spcFirstLastPara="1" wrap="square" lIns="91425" tIns="91425" rIns="91425" bIns="91425" anchor="t" anchorCtr="0">
            <a:noAutofit/>
          </a:bodyPr>
          <a:lstStyle/>
          <a:p>
            <a:pPr lvl="0" indent="-317500" algn="just">
              <a:spcBef>
                <a:spcPts val="0"/>
              </a:spcBef>
              <a:buSzPts val="1400"/>
              <a:buChar char="❏"/>
            </a:pPr>
            <a:r>
              <a:rPr lang="vi-VN" sz="2400" dirty="0"/>
              <a:t>Bộ chọn đặc trưng loại bỏ tất cả các đặc trưng có phương sai thấp</a:t>
            </a:r>
            <a:endParaRPr sz="2400" dirty="0"/>
          </a:p>
        </p:txBody>
      </p:sp>
      <p:pic>
        <p:nvPicPr>
          <p:cNvPr id="4" name="Google Shape;225;p24">
            <a:extLst>
              <a:ext uri="{FF2B5EF4-FFF2-40B4-BE49-F238E27FC236}">
                <a16:creationId xmlns:a16="http://schemas.microsoft.com/office/drawing/2014/main" id="{6895FD22-1A08-6818-BDD3-1244927E82B2}"/>
              </a:ext>
            </a:extLst>
          </p:cNvPr>
          <p:cNvPicPr preferRelativeResize="0"/>
          <p:nvPr/>
        </p:nvPicPr>
        <p:blipFill>
          <a:blip r:embed="rId3">
            <a:alphaModFix/>
          </a:blip>
          <a:stretch>
            <a:fillRect/>
          </a:stretch>
        </p:blipFill>
        <p:spPr>
          <a:xfrm>
            <a:off x="1771726" y="2811557"/>
            <a:ext cx="9090646" cy="2575033"/>
          </a:xfrm>
          <a:prstGeom prst="rect">
            <a:avLst/>
          </a:prstGeom>
          <a:noFill/>
          <a:ln>
            <a:noFill/>
          </a:ln>
        </p:spPr>
      </p:pic>
    </p:spTree>
    <p:extLst>
      <p:ext uri="{BB962C8B-B14F-4D97-AF65-F5344CB8AC3E}">
        <p14:creationId xmlns:p14="http://schemas.microsoft.com/office/powerpoint/2010/main" val="91641984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956</TotalTime>
  <Words>2780</Words>
  <Application>Microsoft Office PowerPoint</Application>
  <PresentationFormat>Widescreen</PresentationFormat>
  <Paragraphs>291</Paragraphs>
  <Slides>42</Slides>
  <Notes>42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Roboto Medium</vt:lpstr>
      <vt:lpstr>Times New Roman</vt:lpstr>
      <vt:lpstr>Calibri</vt:lpstr>
      <vt:lpstr>Arial</vt:lpstr>
      <vt:lpstr>Roboto</vt:lpstr>
      <vt:lpstr>Roboto Thin</vt:lpstr>
      <vt:lpstr>Office Theme</vt:lpstr>
      <vt:lpstr>PowerPoint Presentation</vt:lpstr>
      <vt:lpstr>PowerPoint Presentation</vt:lpstr>
      <vt:lpstr>Tại sao nên chọn đặc trưng?</vt:lpstr>
      <vt:lpstr>Tại sao nên chọn đặc trưng?</vt:lpstr>
      <vt:lpstr>Kỹ thuật lựa chọn đặc trưng</vt:lpstr>
      <vt:lpstr>Kỹ thuật lựa chọn đặc trưng</vt:lpstr>
      <vt:lpstr>Phương pháp lọc</vt:lpstr>
      <vt:lpstr>Tương quan Pearson</vt:lpstr>
      <vt:lpstr>Ngưỡng phương sai</vt:lpstr>
      <vt:lpstr>Thiếu tỷ lệ giá trị</vt:lpstr>
      <vt:lpstr>Thông tin tương hỗ (MI)</vt:lpstr>
      <vt:lpstr>Điểm MI (Ví dụ)</vt:lpstr>
      <vt:lpstr>Phương pháp Filter: Ưu điểm &amp;; nhược điểm</vt:lpstr>
      <vt:lpstr>Phương pháp Wrapper</vt:lpstr>
      <vt:lpstr>Lựa chọn chuyển tiếp</vt:lpstr>
      <vt:lpstr>Lựa chọn chuyển tiếp: Bước 1</vt:lpstr>
      <vt:lpstr>Lựa chọn chuyển tiếp: Bước 2</vt:lpstr>
      <vt:lpstr>Loại bỏ ngược</vt:lpstr>
      <vt:lpstr>Loại bỏ ngược: Bước 1</vt:lpstr>
      <vt:lpstr>Loại bỏ ngược: Bước 2</vt:lpstr>
      <vt:lpstr>Loại bỏ tính năng đệ quy (RFE)</vt:lpstr>
      <vt:lpstr>RFE với Xác thực chéo</vt:lpstr>
      <vt:lpstr>Phương pháp Wrapper: Advantages &amp; Disadvantages</vt:lpstr>
      <vt:lpstr>Phương pháp Embedded</vt:lpstr>
      <vt:lpstr>Hồi quy LASSO</vt:lpstr>
      <vt:lpstr>Ridge Regression</vt:lpstr>
      <vt:lpstr>Elastic Net</vt:lpstr>
      <vt:lpstr>Tree-based</vt:lpstr>
      <vt:lpstr>Phương pháp Embedded: Ưu điểm &amp;; nhược điểm</vt:lpstr>
      <vt:lpstr>Giảm chiều</vt:lpstr>
      <vt:lpstr>Phân tích thành phần chính - PCA</vt:lpstr>
      <vt:lpstr>Giảm chiều: Ưu điểm và nhược điểm</vt:lpstr>
      <vt:lpstr>The Random Bar: Bước 1</vt:lpstr>
      <vt:lpstr>The Random Bar: Bước 2</vt:lpstr>
      <vt:lpstr>The Random Bar: Bước 3</vt:lpstr>
      <vt:lpstr>Công cụ lựa chọn đặc trưng</vt:lpstr>
      <vt:lpstr>Sklearn: Lựa chọn đặc trưng</vt:lpstr>
      <vt:lpstr>LOFO</vt:lpstr>
      <vt:lpstr>SHAP</vt:lpstr>
      <vt:lpstr>Boruta - Shap</vt:lpstr>
      <vt:lpstr>eli5</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Trần Hoàng Lộc</dc:creator>
  <cp:lastModifiedBy>Nguyễn Hùng Phát</cp:lastModifiedBy>
  <cp:revision>49</cp:revision>
  <dcterms:created xsi:type="dcterms:W3CDTF">2023-03-03T01:55:04Z</dcterms:created>
  <dcterms:modified xsi:type="dcterms:W3CDTF">2024-06-03T02:27:57Z</dcterms:modified>
</cp:coreProperties>
</file>